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72" r:id="rId4"/>
    <p:sldId id="266" r:id="rId5"/>
    <p:sldId id="269" r:id="rId6"/>
    <p:sldId id="275" r:id="rId7"/>
    <p:sldId id="276" r:id="rId8"/>
    <p:sldId id="278" r:id="rId9"/>
    <p:sldId id="280" r:id="rId10"/>
    <p:sldId id="279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8046-0887-4F06-A042-1B114E3A52B8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80F3-F5A6-4028-ACE3-D2CF26486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isney.go.com/toystory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youtube.com/watch?v=QhXJe8ANws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qmatrix.com/wp-content/gallery/life-success-series/framing-reframing-mind-map-b-800px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hyperlink" Target="http://www.mindmapart.com/framing-reframing-mind-map-adam-sicinsk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evineikenberry.com/leadership/five-reasons-stories-are-a-powerful-communication-tool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ryconnection.net/?content=games" TargetMode="External"/><Relationship Id="rId13" Type="http://schemas.openxmlformats.org/officeDocument/2006/relationships/image" Target="../media/image20.wmf"/><Relationship Id="rId18" Type="http://schemas.openxmlformats.org/officeDocument/2006/relationships/hyperlink" Target="http://www.laurelandassociates.com/pdfs/ParticipatoryLearningActivities.pdf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wmf"/><Relationship Id="rId12" Type="http://schemas.openxmlformats.org/officeDocument/2006/relationships/hyperlink" Target="http://www.journeyofhearts.org/kirstimd/tellstory.htm" TargetMode="External"/><Relationship Id="rId17" Type="http://schemas.openxmlformats.org/officeDocument/2006/relationships/image" Target="../media/image22.wmf"/><Relationship Id="rId2" Type="http://schemas.openxmlformats.org/officeDocument/2006/relationships/hyperlink" Target="http://www.storyarts.org/lessonplans/lessonideas/" TargetMode="External"/><Relationship Id="rId16" Type="http://schemas.openxmlformats.org/officeDocument/2006/relationships/hyperlink" Target="http://www.shambles.net/pages/learning/EnglishP/story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cholastic.com/resources/article/the-literacy-benefits-of-listening" TargetMode="External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png"/><Relationship Id="rId10" Type="http://schemas.openxmlformats.org/officeDocument/2006/relationships/hyperlink" Target="http://www.littleonesreadingresource.com/childrens-stories.html" TargetMode="External"/><Relationship Id="rId19" Type="http://schemas.openxmlformats.org/officeDocument/2006/relationships/image" Target="../media/image23.wmf"/><Relationship Id="rId4" Type="http://schemas.openxmlformats.org/officeDocument/2006/relationships/hyperlink" Target="http://www.proteacher.com/070163.shtml" TargetMode="External"/><Relationship Id="rId9" Type="http://schemas.openxmlformats.org/officeDocument/2006/relationships/image" Target="../media/image18.gif"/><Relationship Id="rId14" Type="http://schemas.openxmlformats.org/officeDocument/2006/relationships/hyperlink" Target="http://pages.uoregon.edu/leslieob/pizzaz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drc.org/icm/ppp/plt.html" TargetMode="External"/><Relationship Id="rId3" Type="http://schemas.openxmlformats.org/officeDocument/2006/relationships/hyperlink" Target="http://psychology.about.com/od/educationalpsychology/tp/effective-learning.htm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2.unescobkk.org/elib/publications/nonformal/M4.pdf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www.plearn.net/" TargetMode="Externa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sciencedaily.com/releases/2008/07/080711080957.htm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selfdirectedlearning.com/article3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hyperlink" Target="http://www.youtube.com/watch?v=WW0vmgQEb78&amp;feature=relmf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hyperlink" Target="http://www.educause.edu/EDUCAUSE+Review/EDUCAUSEReviewMagazineVolume43/MindsonFireOpenEducationtheLon/1624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Framing and Reframing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urlz MT" pitchFamily="82" charset="0"/>
              </a:rPr>
              <a:t>Putting it all Together:</a:t>
            </a:r>
          </a:p>
          <a:p>
            <a:r>
              <a:rPr lang="en-US" dirty="0" smtClean="0">
                <a:solidFill>
                  <a:srgbClr val="FF0000"/>
                </a:solidFill>
                <a:latin typeface="Curlz MT" pitchFamily="82" charset="0"/>
              </a:rPr>
              <a:t>Thinking, Listening, Collaborating</a:t>
            </a:r>
            <a:endParaRPr lang="en-US" dirty="0" smtClean="0">
              <a:solidFill>
                <a:srgbClr val="FF0000"/>
              </a:solidFill>
              <a:latin typeface="Curlz MT" pitchFamily="82" charset="0"/>
            </a:endParaRPr>
          </a:p>
          <a:p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By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</a:rPr>
              <a:t>: Cynthia Summers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2" name="Picture 2" descr="C:\Documents and Settings\User\Local Settings\Temporary Internet Files\Content.IE5\9GPM7AFP\MC90033431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57200"/>
            <a:ext cx="1542593" cy="1811426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Local Settings\Temporary Internet Files\Content.IE5\4SRGIIB4\MC90032075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1742846" cy="1857146"/>
          </a:xfrm>
          <a:prstGeom prst="rect">
            <a:avLst/>
          </a:prstGeom>
          <a:noFill/>
        </p:spPr>
      </p:pic>
      <p:pic>
        <p:nvPicPr>
          <p:cNvPr id="10245" name="Picture 5" descr="C:\Documents and Settings\User\Local Settings\Temporary Internet Files\Content.IE5\10M6LPWC\MC91021734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2400" y="5867400"/>
            <a:ext cx="823031" cy="762000"/>
          </a:xfrm>
          <a:prstGeom prst="rect">
            <a:avLst/>
          </a:prstGeom>
          <a:noFill/>
        </p:spPr>
      </p:pic>
      <p:pic>
        <p:nvPicPr>
          <p:cNvPr id="10247" name="Picture 7" descr="C:\Documents and Settings\User\Local Settings\Temporary Internet Files\Content.IE5\OVKT71X8\MC90036752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04800"/>
            <a:ext cx="1800454" cy="1662379"/>
          </a:xfrm>
          <a:prstGeom prst="rect">
            <a:avLst/>
          </a:prstGeom>
          <a:noFill/>
        </p:spPr>
      </p:pic>
      <p:pic>
        <p:nvPicPr>
          <p:cNvPr id="10" name="Picture 5" descr="C:\Documents and Settings\User\Local Settings\Temporary Internet Files\Content.IE5\10M6LPWC\MC91021734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762000" cy="91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804862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Creativity thrives in Pixar's animated workplace</a:t>
            </a:r>
          </a:p>
          <a:p>
            <a:r>
              <a:rPr lang="en-US" b="1" dirty="0" smtClean="0"/>
              <a:t>Creativity thrives at Pixar studios, where fun begins at drawing board</a:t>
            </a:r>
          </a:p>
          <a:p>
            <a:endParaRPr lang="en-US" dirty="0"/>
          </a:p>
        </p:txBody>
      </p:sp>
      <p:pic>
        <p:nvPicPr>
          <p:cNvPr id="31748" name="Picture 4" descr="ts3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0402" r="2040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81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Video of Pixar's Movies and the </a:t>
            </a:r>
            <a:r>
              <a:rPr lang="en-US" b="1" dirty="0" smtClean="0">
                <a:hlinkClick r:id="rId4"/>
              </a:rPr>
              <a:t>Collaborative</a:t>
            </a:r>
            <a:r>
              <a:rPr lang="en-US" b="1" dirty="0" smtClean="0"/>
              <a:t> </a:t>
            </a:r>
            <a:r>
              <a:rPr lang="en-US" b="1" dirty="0" smtClean="0"/>
              <a:t>Age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class#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1" y="-1143000"/>
            <a:ext cx="6857999" cy="9144000"/>
          </a:xfrm>
          <a:prstGeom prst="rect">
            <a:avLst/>
          </a:prstGeom>
        </p:spPr>
      </p:pic>
      <p:pic>
        <p:nvPicPr>
          <p:cNvPr id="33795" name="Picture 3" descr="C:\Documents and Settings\User\Local Settings\Temporary Internet Files\Content.IE5\OODF37OX\MC90010036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1" y="4648200"/>
            <a:ext cx="836189" cy="934771"/>
          </a:xfrm>
          <a:prstGeom prst="rect">
            <a:avLst/>
          </a:prstGeom>
          <a:noFill/>
        </p:spPr>
      </p:pic>
      <p:pic>
        <p:nvPicPr>
          <p:cNvPr id="33796" name="Picture 4" descr="C:\Documents and Settings\User\Local Settings\Temporary Internet Files\Content.IE5\XLRORYDV\MC90026434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53000"/>
            <a:ext cx="266738" cy="381000"/>
          </a:xfrm>
          <a:prstGeom prst="rect">
            <a:avLst/>
          </a:prstGeom>
          <a:noFill/>
        </p:spPr>
      </p:pic>
      <p:pic>
        <p:nvPicPr>
          <p:cNvPr id="33818" name="Picture 26" descr="C:\Documents and Settings\User\Local Settings\Temporary Internet Files\Content.IE5\10M6LPWC\MC90026557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5105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empus Sans ITC" pitchFamily="82" charset="0"/>
              </a:rPr>
              <a:t>“It’s not how I am and how I see it, but inquiring how is it in your world</a:t>
            </a:r>
            <a:r>
              <a:rPr lang="en-US" dirty="0" smtClean="0">
                <a:latin typeface="Tempus Sans ITC" pitchFamily="82" charset="0"/>
              </a:rPr>
              <a:t>.” </a:t>
            </a:r>
          </a:p>
          <a:p>
            <a:r>
              <a:rPr lang="en-US" dirty="0" smtClean="0">
                <a:latin typeface="Tempus Sans ITC" pitchFamily="82" charset="0"/>
              </a:rPr>
              <a:t>A.A. Milne (Winnie-the-Pooh)</a:t>
            </a:r>
            <a:endParaRPr lang="en-US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aming Reframing Mind Map Framing &amp; Refra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550223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blog.iqmatrix.com/wp-content/gallery/life-success-series/framing-reframing-mind-map-b-800px.gif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http://www.mindmapart.com/framing-reframing-mind-map-adam-sicinski/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C:\Documents and Settings\User\Local Settings\Temporary Internet Files\Content.IE5\65RX8MQH\MC90019632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215" y="2472995"/>
            <a:ext cx="1585570" cy="1912010"/>
          </a:xfrm>
          <a:prstGeom prst="rect">
            <a:avLst/>
          </a:prstGeom>
          <a:noFill/>
        </p:spPr>
      </p:pic>
      <p:pic>
        <p:nvPicPr>
          <p:cNvPr id="28675" name="Picture 3" descr="C:\Documents and Settings\User\Local Settings\Temporary Internet Files\Content.IE5\XLRORYDV\MC90019783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"/>
            <a:ext cx="1923861" cy="1747319"/>
          </a:xfrm>
          <a:prstGeom prst="rect">
            <a:avLst/>
          </a:prstGeom>
          <a:noFill/>
        </p:spPr>
      </p:pic>
      <p:pic>
        <p:nvPicPr>
          <p:cNvPr id="28676" name="Picture 4" descr="C:\Documents and Settings\User\Local Settings\Temporary Internet Files\Content.IE5\9GPM7AFP\MC90030450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514600"/>
            <a:ext cx="1813255" cy="1556309"/>
          </a:xfrm>
          <a:prstGeom prst="rect">
            <a:avLst/>
          </a:prstGeom>
          <a:noFill/>
        </p:spPr>
      </p:pic>
      <p:pic>
        <p:nvPicPr>
          <p:cNvPr id="28677" name="Picture 5" descr="C:\Documents and Settings\User\Local Settings\Temporary Internet Files\Content.IE5\E1C3JE2M\MM900234686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105400"/>
            <a:ext cx="1133475" cy="1209675"/>
          </a:xfrm>
          <a:prstGeom prst="rect">
            <a:avLst/>
          </a:prstGeom>
          <a:noFill/>
        </p:spPr>
      </p:pic>
      <p:pic>
        <p:nvPicPr>
          <p:cNvPr id="28679" name="Picture 7" descr="C:\Documents and Settings\User\Local Settings\Temporary Internet Files\Content.IE5\WYZBYRVU\MC90005638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267200"/>
            <a:ext cx="1827212" cy="1828800"/>
          </a:xfrm>
          <a:prstGeom prst="rect">
            <a:avLst/>
          </a:prstGeom>
          <a:noFill/>
        </p:spPr>
      </p:pic>
      <p:pic>
        <p:nvPicPr>
          <p:cNvPr id="28680" name="Picture 8" descr="C:\Documents and Settings\User\Local Settings\Temporary Internet Files\Content.IE5\RAYUKSQ8\MC900187593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524000"/>
            <a:ext cx="1619402" cy="1799539"/>
          </a:xfrm>
          <a:prstGeom prst="rect">
            <a:avLst/>
          </a:prstGeom>
          <a:noFill/>
        </p:spPr>
      </p:pic>
      <p:pic>
        <p:nvPicPr>
          <p:cNvPr id="28681" name="Picture 9" descr="C:\Documents and Settings\User\Local Settings\Temporary Internet Files\Content.IE5\DV78I51H\MC900294935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4800600"/>
            <a:ext cx="1810512" cy="181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Local Settings\Temporary Internet Files\Content.IE5\XLRORYDV\MP90044667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167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eestyle Script" pitchFamily="66" charset="0"/>
              </a:rPr>
              <a:t>“Our stories become our maps.”</a:t>
            </a:r>
            <a:endParaRPr lang="en-US" sz="5400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867400" cy="898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Once upon a time there was a student who “got stories.” She became known as the Story Seeker. Her desire to learn was unsurpassed. At each storytelling opportunity, she took from her backpack, a bright, fresh set of eyes and an inquisitive mind. She listened for the storyteller’s point. At times relevance rolled over her like a freight train and she connected. Other times it didn’t. After all, she hadn’t traveled far down the</a:t>
            </a:r>
            <a:r>
              <a:rPr lang="en-US" sz="2400" dirty="0"/>
              <a:t> </a:t>
            </a:r>
            <a:r>
              <a:rPr lang="en-US" sz="2200" dirty="0" smtClean="0"/>
              <a:t>road of life. So she made notes. If she detected empathy and decent humanness within the storyteller, she committed a lifeline to her. Relevance might come one day, but only if they remain connected. </a:t>
            </a:r>
          </a:p>
          <a:p>
            <a:r>
              <a:rPr lang="en-US" sz="2200" dirty="0" smtClean="0"/>
              <a:t>The storyteller who cares, plants the seeds from which future storytellers can grow. How special the moment, when one inspires another to tell a story.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9" name="Picture 3" descr="C:\Documents and Settings\User\Local Settings\Temporary Internet Files\Content.IE5\OVKT71X8\MC90035160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119" y="2971800"/>
            <a:ext cx="3201881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248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Cheryl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0"/>
            <a:ext cx="228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blog.kevineikenberry.com/leadership/five-reasons-stories-are-a-powerful-communication-tool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62400"/>
            <a:ext cx="5486400" cy="1404938"/>
          </a:xfrm>
        </p:spPr>
        <p:txBody>
          <a:bodyPr/>
          <a:lstStyle/>
          <a:p>
            <a:pPr algn="ctr"/>
            <a:r>
              <a:rPr lang="en-US" sz="2800" dirty="0" smtClean="0"/>
              <a:t>Listening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0" y="5410200"/>
            <a:ext cx="16764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Storytelling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746" name="Picture 2" descr="C:\Documents and Settings\User\Local Settings\Temporary Internet Files\Content.IE5\YDULN3IN\MP900387504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</p:spPr>
      </p:pic>
      <p:pic>
        <p:nvPicPr>
          <p:cNvPr id="31749" name="Picture 5" descr="C:\Documents and Settings\User\Local Settings\Temporary Internet Files\Content.IE5\10M6LPWC\MC900240791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04800"/>
            <a:ext cx="1809598" cy="1104595"/>
          </a:xfrm>
          <a:prstGeom prst="rect">
            <a:avLst/>
          </a:prstGeom>
          <a:noFill/>
        </p:spPr>
      </p:pic>
      <p:pic>
        <p:nvPicPr>
          <p:cNvPr id="31750" name="Picture 6" descr="C:\Documents and Settings\User\Local Settings\Temporary Internet Files\Content.IE5\E1C3JE2M\MC900104788[1].wm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57200"/>
            <a:ext cx="1814170" cy="1081735"/>
          </a:xfrm>
          <a:prstGeom prst="rect">
            <a:avLst/>
          </a:prstGeom>
          <a:noFill/>
        </p:spPr>
      </p:pic>
      <p:pic>
        <p:nvPicPr>
          <p:cNvPr id="31751" name="Picture 7" descr="C:\Documents and Settings\User\Local Settings\Temporary Internet Files\Content.IE5\XLRORYDV\MM900234765[1]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3200400"/>
            <a:ext cx="1228725" cy="942975"/>
          </a:xfrm>
          <a:prstGeom prst="rect">
            <a:avLst/>
          </a:prstGeom>
          <a:noFill/>
        </p:spPr>
      </p:pic>
      <p:pic>
        <p:nvPicPr>
          <p:cNvPr id="31752" name="Picture 8" descr="C:\Documents and Settings\User\Local Settings\Temporary Internet Files\Content.IE5\WYZBYRVU\MC900187159[1].wm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228600"/>
            <a:ext cx="1828800" cy="1510589"/>
          </a:xfrm>
          <a:prstGeom prst="rect">
            <a:avLst/>
          </a:prstGeom>
          <a:noFill/>
        </p:spPr>
      </p:pic>
      <p:pic>
        <p:nvPicPr>
          <p:cNvPr id="31753" name="Picture 9" descr="C:\Documents and Settings\User\Local Settings\Temporary Internet Files\Content.IE5\RAYUKSQ8\MC900198353[1].wmf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2971800"/>
            <a:ext cx="2332776" cy="1465152"/>
          </a:xfrm>
          <a:prstGeom prst="rect">
            <a:avLst/>
          </a:prstGeom>
          <a:noFill/>
        </p:spPr>
      </p:pic>
      <p:pic>
        <p:nvPicPr>
          <p:cNvPr id="1026" name="Picture 2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71600" y="1905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86200" y="601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Participatory Learning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User\Local Settings\Temporary Internet Files\Content.IE5\PQ16YOPZ\MC900238192[1].wmf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05600" y="4644428"/>
            <a:ext cx="1096063" cy="1680172"/>
          </a:xfrm>
          <a:prstGeom prst="rect">
            <a:avLst/>
          </a:prstGeom>
          <a:noFill/>
        </p:spPr>
      </p:pic>
      <p:pic>
        <p:nvPicPr>
          <p:cNvPr id="1029" name="Picture 5" descr="C:\Documents and Settings\User\Local Settings\Temporary Internet Files\Content.IE5\PQ16YOPZ\MC910217582[1].wmf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8200" y="4648200"/>
            <a:ext cx="1585570" cy="190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“We have to be a learner at all times.”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2770" name="Picture 2" descr="C:\Documents and Settings\User\Local Settings\Temporary Internet Files\Content.IE5\WYZBYRVU\MP9003995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669" y="1863204"/>
            <a:ext cx="2504661" cy="31315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http://psychology.about.com/od/educationalpsychology/tp/effective-learning.htm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 descr="C:\Documents and Settings\User\Local Settings\Temporary Internet Files\Content.IE5\PQ16YOPZ\MP910216394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295400"/>
            <a:ext cx="2362200" cy="20578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72200" y="3124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Plearn</a:t>
            </a:r>
            <a:r>
              <a:rPr lang="en-US" dirty="0" smtClean="0"/>
              <a:t> = </a:t>
            </a:r>
            <a:endParaRPr lang="en-US" dirty="0" smtClean="0"/>
          </a:p>
          <a:p>
            <a:r>
              <a:rPr lang="en-US" dirty="0" smtClean="0"/>
              <a:t>Participatory Learning</a:t>
            </a:r>
            <a:endParaRPr lang="en-US" dirty="0"/>
          </a:p>
        </p:txBody>
      </p:sp>
      <p:pic>
        <p:nvPicPr>
          <p:cNvPr id="5124" name="Picture 4" descr="C:\Documents and Settings\User\Local Settings\Temporary Internet Files\Content.IE5\K448GXLK\MP910216392[1]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90800"/>
            <a:ext cx="2667000" cy="23234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2057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Plearn</a:t>
            </a:r>
            <a:r>
              <a:rPr lang="en-US" dirty="0" smtClean="0"/>
              <a:t> = </a:t>
            </a:r>
          </a:p>
          <a:p>
            <a:r>
              <a:rPr lang="en-US" dirty="0" smtClean="0"/>
              <a:t>Participatory Learning</a:t>
            </a:r>
            <a:endParaRPr lang="en-US" dirty="0"/>
          </a:p>
        </p:txBody>
      </p:sp>
      <p:pic>
        <p:nvPicPr>
          <p:cNvPr id="5125" name="Picture 5" descr="C:\Documents and Settings\User\Local Settings\Temporary Internet Files\Content.IE5\8IHZO9RD\MP900422879[1]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5562600"/>
            <a:ext cx="1219200" cy="822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3733800" cy="1143000"/>
          </a:xfrm>
        </p:spPr>
        <p:txBody>
          <a:bodyPr>
            <a:normAutofit/>
          </a:bodyPr>
          <a:lstStyle/>
          <a:p>
            <a:r>
              <a:rPr lang="en-US" sz="1300" dirty="0" smtClean="0"/>
              <a:t>Columbia University researchers have shown for the first time that two brain systems are primarily responsible for allowing humans to accurately predict the emotions of others. </a:t>
            </a:r>
            <a:endParaRPr lang="en-US" sz="1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114800"/>
            <a:ext cx="31242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http://www.sciencedaily.com/releases/2008/07/080711080957.htm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Brain Regions Responsible for Empathy Mapped by Researcher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333" r="3333"/>
          <a:stretch>
            <a:fillRect/>
          </a:stretch>
        </p:blipFill>
        <p:spPr bwMode="auto">
          <a:xfrm>
            <a:off x="228600" y="228600"/>
            <a:ext cx="3505200" cy="2628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62400" y="495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www.selfdirectedlearning.com/article3.html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381000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smtClean="0"/>
              <a:t>human brain..... </a:t>
            </a:r>
          </a:p>
          <a:p>
            <a:r>
              <a:rPr lang="en-US" dirty="0" smtClean="0"/>
              <a:t>1. is unique in each individual</a:t>
            </a:r>
            <a:br>
              <a:rPr lang="en-US" dirty="0" smtClean="0"/>
            </a:br>
            <a:r>
              <a:rPr lang="en-US" dirty="0" smtClean="0"/>
              <a:t>2. seeks meaning</a:t>
            </a:r>
            <a:br>
              <a:rPr lang="en-US" dirty="0" smtClean="0"/>
            </a:br>
            <a:r>
              <a:rPr lang="en-US" dirty="0" smtClean="0"/>
              <a:t>3. seeks and generates patterns </a:t>
            </a:r>
            <a:br>
              <a:rPr lang="en-US" dirty="0" smtClean="0"/>
            </a:br>
            <a:r>
              <a:rPr lang="en-US" dirty="0" smtClean="0"/>
              <a:t>4. responds to stimulating environments </a:t>
            </a:r>
            <a:br>
              <a:rPr lang="en-US" dirty="0" smtClean="0"/>
            </a:br>
            <a:r>
              <a:rPr lang="en-US" dirty="0" smtClean="0"/>
              <a:t>5. responds to active involvement </a:t>
            </a:r>
            <a:br>
              <a:rPr lang="en-US" dirty="0" smtClean="0"/>
            </a:br>
            <a:r>
              <a:rPr lang="en-US" dirty="0" smtClean="0"/>
              <a:t>6. involves both conscious and unconscious activity </a:t>
            </a:r>
            <a:br>
              <a:rPr lang="en-US" dirty="0" smtClean="0"/>
            </a:br>
            <a:r>
              <a:rPr lang="en-US" dirty="0" smtClean="0"/>
              <a:t>7. interacts with emotions and psychological functioning in general </a:t>
            </a:r>
            <a:br>
              <a:rPr lang="en-US" dirty="0" smtClean="0"/>
            </a:br>
            <a:r>
              <a:rPr lang="en-US" dirty="0" smtClean="0"/>
              <a:t>8. connects new experiences to familiar experiences and structures</a:t>
            </a:r>
            <a:br>
              <a:rPr lang="en-US" dirty="0" smtClean="0"/>
            </a:br>
            <a:r>
              <a:rPr lang="en-US" dirty="0" smtClean="0"/>
              <a:t>9. receives through both focused and peripheral perception </a:t>
            </a:r>
            <a:br>
              <a:rPr lang="en-US" dirty="0" smtClean="0"/>
            </a:br>
            <a:r>
              <a:rPr lang="en-US" dirty="0" smtClean="0"/>
              <a:t>10. responds to challenge; is inhibited by threat and anxiety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63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Thinking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648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Feeling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Local Settings\Temporary Internet Files\Content.IE5\P4R48QY0\MC900295878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901" y="1066800"/>
            <a:ext cx="3398499" cy="2801974"/>
          </a:xfrm>
          <a:prstGeom prst="rect">
            <a:avLst/>
          </a:prstGeom>
          <a:noFill/>
        </p:spPr>
      </p:pic>
      <p:pic>
        <p:nvPicPr>
          <p:cNvPr id="24579" name="Picture 3" descr="C:\Documents and Settings\User\Local Settings\Temporary Internet Files\Content.IE5\QSHLPWKU\MC900295877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124200"/>
            <a:ext cx="1952531" cy="23840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More participatory learning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</TotalTime>
  <Words>320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Framing and Reframing</vt:lpstr>
      <vt:lpstr>Slide 2</vt:lpstr>
      <vt:lpstr>Slide 3</vt:lpstr>
      <vt:lpstr>Slide 4</vt:lpstr>
      <vt:lpstr>Slide 5</vt:lpstr>
      <vt:lpstr>Listening </vt:lpstr>
      <vt:lpstr>“We have to be a learner at all times.”</vt:lpstr>
      <vt:lpstr>Columbia University researchers have shown for the first time that two brain systems are primarily responsible for allowing humans to accurately predict the emotions of others. </vt:lpstr>
      <vt:lpstr>Slide 9</vt:lpstr>
      <vt:lpstr>INNOVATION 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and Reframing</dc:title>
  <dc:creator>D-620</dc:creator>
  <cp:lastModifiedBy>D-620</cp:lastModifiedBy>
  <cp:revision>38</cp:revision>
  <dcterms:created xsi:type="dcterms:W3CDTF">2011-03-05T01:36:11Z</dcterms:created>
  <dcterms:modified xsi:type="dcterms:W3CDTF">2011-07-13T21:02:17Z</dcterms:modified>
</cp:coreProperties>
</file>