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16" r:id="rId1"/>
  </p:sldMasterIdLst>
  <p:notesMasterIdLst>
    <p:notesMasterId r:id="rId26"/>
  </p:notesMasterIdLst>
  <p:handoutMasterIdLst>
    <p:handoutMasterId r:id="rId27"/>
  </p:handoutMasterIdLst>
  <p:sldIdLst>
    <p:sldId id="256" r:id="rId2"/>
    <p:sldId id="261" r:id="rId3"/>
    <p:sldId id="266" r:id="rId4"/>
    <p:sldId id="270" r:id="rId5"/>
    <p:sldId id="271" r:id="rId6"/>
    <p:sldId id="259" r:id="rId7"/>
    <p:sldId id="268" r:id="rId8"/>
    <p:sldId id="263" r:id="rId9"/>
    <p:sldId id="273" r:id="rId10"/>
    <p:sldId id="274" r:id="rId11"/>
    <p:sldId id="275" r:id="rId12"/>
    <p:sldId id="276" r:id="rId13"/>
    <p:sldId id="285" r:id="rId14"/>
    <p:sldId id="277" r:id="rId15"/>
    <p:sldId id="278" r:id="rId16"/>
    <p:sldId id="279" r:id="rId17"/>
    <p:sldId id="280" r:id="rId18"/>
    <p:sldId id="281" r:id="rId19"/>
    <p:sldId id="282" r:id="rId20"/>
    <p:sldId id="283" r:id="rId21"/>
    <p:sldId id="286" r:id="rId22"/>
    <p:sldId id="262" r:id="rId23"/>
    <p:sldId id="284" r:id="rId24"/>
    <p:sldId id="257" r:id="rId25"/>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organizeInFolders="0" useLongFilenames="0" imgSz="1024x768" encoding="macintosh"/>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player.discoveryeducation.com/index.cfm?guidAssetid=097f6e18-baf1-4138-a612-c59e8f03d5b8&amp;productCode=HUB" TargetMode="External"/><Relationship Id="rId2" Type="http://schemas.openxmlformats.org/officeDocument/2006/relationships/hyperlink" Target="http://www.edutopia.org/key-learning-community" TargetMode="External"/><Relationship Id="rId1" Type="http://schemas.openxmlformats.org/officeDocument/2006/relationships/hyperlink" Target="http://www.edutopia.org/multiple-intelligences-howard-gardner-video"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B8BC8-B43E-4246-81F0-8769A615421F}"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ACEBCB35-7604-2D40-877E-66CFBD642956}">
      <dgm:prSet phldrT="[Text]" custT="1"/>
      <dgm:spPr/>
      <dgm:t>
        <a:bodyPr/>
        <a:lstStyle/>
        <a:p>
          <a:r>
            <a:rPr lang="en-US" sz="1400" dirty="0" smtClean="0"/>
            <a:t>Theory of Multiple Intelligence</a:t>
          </a:r>
        </a:p>
        <a:p>
          <a:r>
            <a:rPr lang="en-US" sz="1400" dirty="0" smtClean="0"/>
            <a:t>Click </a:t>
          </a:r>
          <a:r>
            <a:rPr lang="en-US" sz="1400" dirty="0" smtClean="0">
              <a:hlinkClick xmlns:r="http://schemas.openxmlformats.org/officeDocument/2006/relationships" r:id="rId1"/>
            </a:rPr>
            <a:t>here</a:t>
          </a:r>
          <a:r>
            <a:rPr lang="en-US" sz="1400" dirty="0" smtClean="0"/>
            <a:t> to view an interview with Howard Gardner.  </a:t>
          </a:r>
        </a:p>
      </dgm:t>
    </dgm:pt>
    <dgm:pt modelId="{313E130A-621D-404E-AAB2-F0E0A30F7516}" type="parTrans" cxnId="{852C4B37-3CC6-1144-8B57-649CE3DBDE57}">
      <dgm:prSet/>
      <dgm:spPr/>
      <dgm:t>
        <a:bodyPr/>
        <a:lstStyle/>
        <a:p>
          <a:endParaRPr lang="en-US" sz="1100"/>
        </a:p>
      </dgm:t>
    </dgm:pt>
    <dgm:pt modelId="{F70E2527-D7A8-EE4C-9A31-C0869AF487DE}" type="sibTrans" cxnId="{852C4B37-3CC6-1144-8B57-649CE3DBDE57}">
      <dgm:prSet/>
      <dgm:spPr/>
      <dgm:t>
        <a:bodyPr/>
        <a:lstStyle/>
        <a:p>
          <a:endParaRPr lang="en-US" sz="1100"/>
        </a:p>
      </dgm:t>
    </dgm:pt>
    <dgm:pt modelId="{E97938AD-0183-9544-AD13-A52F459A86A7}">
      <dgm:prSet phldrT="[Text]" custT="1"/>
      <dgm:spPr/>
      <dgm:t>
        <a:bodyPr/>
        <a:lstStyle/>
        <a:p>
          <a:pPr algn="l"/>
          <a:r>
            <a:rPr lang="en-US" sz="1400" dirty="0" smtClean="0"/>
            <a:t>Click </a:t>
          </a:r>
          <a:r>
            <a:rPr lang="en-US" sz="1400" dirty="0" smtClean="0">
              <a:hlinkClick xmlns:r="http://schemas.openxmlformats.org/officeDocument/2006/relationships" r:id="rId2"/>
            </a:rPr>
            <a:t>here</a:t>
          </a:r>
          <a:r>
            <a:rPr lang="en-US" sz="1400" dirty="0" smtClean="0"/>
            <a:t> to view video clip of the Key Learning Community.</a:t>
          </a:r>
          <a:endParaRPr lang="en-US" sz="1100" dirty="0"/>
        </a:p>
      </dgm:t>
    </dgm:pt>
    <dgm:pt modelId="{087DBF53-118C-204C-9179-F75C99EC9142}" type="parTrans" cxnId="{99333026-9B61-2F4B-9E9B-AD8F942043A7}">
      <dgm:prSet/>
      <dgm:spPr/>
      <dgm:t>
        <a:bodyPr/>
        <a:lstStyle/>
        <a:p>
          <a:endParaRPr lang="en-US" sz="1100"/>
        </a:p>
      </dgm:t>
    </dgm:pt>
    <dgm:pt modelId="{B5BF4111-D763-4046-A683-5A7593F3DBC9}" type="sibTrans" cxnId="{99333026-9B61-2F4B-9E9B-AD8F942043A7}">
      <dgm:prSet/>
      <dgm:spPr/>
      <dgm:t>
        <a:bodyPr/>
        <a:lstStyle/>
        <a:p>
          <a:endParaRPr lang="en-US" sz="1100"/>
        </a:p>
      </dgm:t>
    </dgm:pt>
    <dgm:pt modelId="{BA34FD5F-03CB-8844-9709-561FCD84720C}">
      <dgm:prSet/>
      <dgm:spPr/>
      <dgm:t>
        <a:bodyPr/>
        <a:lstStyle/>
        <a:p>
          <a:endParaRPr lang="en-US" dirty="0"/>
        </a:p>
      </dgm:t>
    </dgm:pt>
    <dgm:pt modelId="{AE92FD25-F5E8-AC49-947E-203E5F001155}" type="parTrans" cxnId="{969CF76F-93AC-8548-AC35-73B4D0060C0C}">
      <dgm:prSet/>
      <dgm:spPr/>
      <dgm:t>
        <a:bodyPr/>
        <a:lstStyle/>
        <a:p>
          <a:endParaRPr lang="en-US"/>
        </a:p>
      </dgm:t>
    </dgm:pt>
    <dgm:pt modelId="{2FC2594E-9805-8845-A249-908AD9B2FDC8}" type="sibTrans" cxnId="{969CF76F-93AC-8548-AC35-73B4D0060C0C}">
      <dgm:prSet/>
      <dgm:spPr/>
      <dgm:t>
        <a:bodyPr/>
        <a:lstStyle/>
        <a:p>
          <a:endParaRPr lang="en-US"/>
        </a:p>
      </dgm:t>
    </dgm:pt>
    <dgm:pt modelId="{07043CC1-768B-1A4D-B2A5-13FA4A838A69}">
      <dgm:prSet custT="1"/>
      <dgm:spPr/>
      <dgm:t>
        <a:bodyPr/>
        <a:lstStyle/>
        <a:p>
          <a:r>
            <a:rPr lang="en-US" sz="1400" dirty="0" smtClean="0"/>
            <a:t>Click </a:t>
          </a:r>
          <a:r>
            <a:rPr lang="en-US" sz="1400" dirty="0" smtClean="0">
              <a:hlinkClick xmlns:r="http://schemas.openxmlformats.org/officeDocument/2006/relationships" r:id="rId3"/>
            </a:rPr>
            <a:t>here</a:t>
          </a:r>
          <a:r>
            <a:rPr lang="en-US" sz="1400" dirty="0" smtClean="0"/>
            <a:t> to view video clip on Differentiated instruction.  </a:t>
          </a:r>
          <a:endParaRPr lang="en-US" sz="1100" dirty="0"/>
        </a:p>
      </dgm:t>
    </dgm:pt>
    <dgm:pt modelId="{F22ED0C6-618B-9E4E-B7E9-4F8DA452184D}" type="sibTrans" cxnId="{73641AB7-6A90-E940-AFCD-893E85891A10}">
      <dgm:prSet/>
      <dgm:spPr/>
      <dgm:t>
        <a:bodyPr/>
        <a:lstStyle/>
        <a:p>
          <a:endParaRPr lang="en-US" sz="1100"/>
        </a:p>
      </dgm:t>
    </dgm:pt>
    <dgm:pt modelId="{B51D6F46-74D9-D34D-9B61-2C458752719E}" type="parTrans" cxnId="{73641AB7-6A90-E940-AFCD-893E85891A10}">
      <dgm:prSet/>
      <dgm:spPr/>
      <dgm:t>
        <a:bodyPr/>
        <a:lstStyle/>
        <a:p>
          <a:endParaRPr lang="en-US" sz="1100"/>
        </a:p>
      </dgm:t>
    </dgm:pt>
    <dgm:pt modelId="{0C00071F-472F-5942-BC7D-D583AEC22FF1}" type="pres">
      <dgm:prSet presAssocID="{E8FB8BC8-B43E-4246-81F0-8769A615421F}" presName="linear" presStyleCnt="0">
        <dgm:presLayoutVars>
          <dgm:dir/>
          <dgm:animLvl val="lvl"/>
          <dgm:resizeHandles val="exact"/>
        </dgm:presLayoutVars>
      </dgm:prSet>
      <dgm:spPr/>
      <dgm:t>
        <a:bodyPr/>
        <a:lstStyle/>
        <a:p>
          <a:endParaRPr lang="en-US"/>
        </a:p>
      </dgm:t>
    </dgm:pt>
    <dgm:pt modelId="{25C0E9CA-DED2-964A-A3BE-FEDC3B78DC0D}" type="pres">
      <dgm:prSet presAssocID="{ACEBCB35-7604-2D40-877E-66CFBD642956}" presName="parentLin" presStyleCnt="0"/>
      <dgm:spPr/>
    </dgm:pt>
    <dgm:pt modelId="{CFD4D621-5D19-2B48-9115-8ACF703048CC}" type="pres">
      <dgm:prSet presAssocID="{ACEBCB35-7604-2D40-877E-66CFBD642956}" presName="parentLeftMargin" presStyleLbl="node1" presStyleIdx="0" presStyleCnt="3"/>
      <dgm:spPr/>
      <dgm:t>
        <a:bodyPr/>
        <a:lstStyle/>
        <a:p>
          <a:endParaRPr lang="en-US"/>
        </a:p>
      </dgm:t>
    </dgm:pt>
    <dgm:pt modelId="{519707F9-D290-4D44-A032-6A274518821B}" type="pres">
      <dgm:prSet presAssocID="{ACEBCB35-7604-2D40-877E-66CFBD642956}" presName="parentText" presStyleLbl="node1" presStyleIdx="0" presStyleCnt="3" custScaleX="103571" custScaleY="815766" custLinFactX="-24414" custLinFactY="-81483" custLinFactNeighborX="-100000" custLinFactNeighborY="-100000">
        <dgm:presLayoutVars>
          <dgm:chMax val="0"/>
          <dgm:bulletEnabled val="1"/>
        </dgm:presLayoutVars>
      </dgm:prSet>
      <dgm:spPr/>
      <dgm:t>
        <a:bodyPr/>
        <a:lstStyle/>
        <a:p>
          <a:endParaRPr lang="en-US"/>
        </a:p>
      </dgm:t>
    </dgm:pt>
    <dgm:pt modelId="{1AED2D21-1763-2640-BECF-4CB39202CB79}" type="pres">
      <dgm:prSet presAssocID="{ACEBCB35-7604-2D40-877E-66CFBD642956}" presName="negativeSpace" presStyleCnt="0"/>
      <dgm:spPr/>
    </dgm:pt>
    <dgm:pt modelId="{2EE82CD3-D93E-7441-974D-1204ABFF7577}" type="pres">
      <dgm:prSet presAssocID="{ACEBCB35-7604-2D40-877E-66CFBD642956}" presName="childText" presStyleLbl="conFgAcc1" presStyleIdx="0" presStyleCnt="3" custFlipVert="1" custScaleY="31862" custLinFactNeighborY="78494">
        <dgm:presLayoutVars>
          <dgm:bulletEnabled val="1"/>
        </dgm:presLayoutVars>
      </dgm:prSet>
      <dgm:spPr/>
      <dgm:t>
        <a:bodyPr/>
        <a:lstStyle/>
        <a:p>
          <a:endParaRPr lang="en-US"/>
        </a:p>
      </dgm:t>
    </dgm:pt>
    <dgm:pt modelId="{86680022-5CA7-D041-AB3E-8ED1921FD273}" type="pres">
      <dgm:prSet presAssocID="{F70E2527-D7A8-EE4C-9A31-C0869AF487DE}" presName="spaceBetweenRectangles" presStyleCnt="0"/>
      <dgm:spPr/>
    </dgm:pt>
    <dgm:pt modelId="{8B45128D-9306-5343-883E-E938C0531714}" type="pres">
      <dgm:prSet presAssocID="{E97938AD-0183-9544-AD13-A52F459A86A7}" presName="parentLin" presStyleCnt="0"/>
      <dgm:spPr/>
    </dgm:pt>
    <dgm:pt modelId="{D5AA058D-5648-A448-A9F8-35DF5D7F3181}" type="pres">
      <dgm:prSet presAssocID="{E97938AD-0183-9544-AD13-A52F459A86A7}" presName="parentLeftMargin" presStyleLbl="node1" presStyleIdx="0" presStyleCnt="3"/>
      <dgm:spPr/>
      <dgm:t>
        <a:bodyPr/>
        <a:lstStyle/>
        <a:p>
          <a:endParaRPr lang="en-US"/>
        </a:p>
      </dgm:t>
    </dgm:pt>
    <dgm:pt modelId="{D9E4A6D4-F1AE-0B40-9783-21C438C2CC87}" type="pres">
      <dgm:prSet presAssocID="{E97938AD-0183-9544-AD13-A52F459A86A7}" presName="parentText" presStyleLbl="node1" presStyleIdx="1" presStyleCnt="3" custScaleX="100776" custScaleY="905756" custLinFactX="25096" custLinFactY="-6246" custLinFactNeighborX="100000" custLinFactNeighborY="-100000">
        <dgm:presLayoutVars>
          <dgm:chMax val="0"/>
          <dgm:bulletEnabled val="1"/>
        </dgm:presLayoutVars>
      </dgm:prSet>
      <dgm:spPr/>
      <dgm:t>
        <a:bodyPr/>
        <a:lstStyle/>
        <a:p>
          <a:endParaRPr lang="en-US"/>
        </a:p>
      </dgm:t>
    </dgm:pt>
    <dgm:pt modelId="{F08F804B-6DE9-9743-94B4-AF5187E66C00}" type="pres">
      <dgm:prSet presAssocID="{E97938AD-0183-9544-AD13-A52F459A86A7}" presName="negativeSpace" presStyleCnt="0"/>
      <dgm:spPr/>
    </dgm:pt>
    <dgm:pt modelId="{CABEE58D-BFE1-4B4C-8FD5-F361D5FDE7A5}" type="pres">
      <dgm:prSet presAssocID="{E97938AD-0183-9544-AD13-A52F459A86A7}" presName="childText" presStyleLbl="conFgAcc1" presStyleIdx="1" presStyleCnt="3" custFlipVert="1" custLinFactY="648278" custLinFactNeighborX="3750" custLinFactNeighborY="700000">
        <dgm:presLayoutVars>
          <dgm:bulletEnabled val="1"/>
        </dgm:presLayoutVars>
      </dgm:prSet>
      <dgm:spPr/>
    </dgm:pt>
    <dgm:pt modelId="{50BAA1D5-144B-DB4C-996C-FA182E6437D8}" type="pres">
      <dgm:prSet presAssocID="{B5BF4111-D763-4046-A683-5A7593F3DBC9}" presName="spaceBetweenRectangles" presStyleCnt="0"/>
      <dgm:spPr/>
    </dgm:pt>
    <dgm:pt modelId="{4E87726F-B6D7-FA47-8D38-AC286AA349BA}" type="pres">
      <dgm:prSet presAssocID="{07043CC1-768B-1A4D-B2A5-13FA4A838A69}" presName="parentLin" presStyleCnt="0"/>
      <dgm:spPr/>
    </dgm:pt>
    <dgm:pt modelId="{88447AC1-92F8-6B4A-A666-5E14409AB86E}" type="pres">
      <dgm:prSet presAssocID="{07043CC1-768B-1A4D-B2A5-13FA4A838A69}" presName="parentLeftMargin" presStyleLbl="node1" presStyleIdx="1" presStyleCnt="3"/>
      <dgm:spPr/>
      <dgm:t>
        <a:bodyPr/>
        <a:lstStyle/>
        <a:p>
          <a:endParaRPr lang="en-US"/>
        </a:p>
      </dgm:t>
    </dgm:pt>
    <dgm:pt modelId="{CA065382-D5BB-6244-8F72-33BB9307F7C8}" type="pres">
      <dgm:prSet presAssocID="{07043CC1-768B-1A4D-B2A5-13FA4A838A69}" presName="parentText" presStyleLbl="node1" presStyleIdx="2" presStyleCnt="3" custAng="0" custScaleX="103791" custScaleY="757915" custLinFactY="-10074" custLinFactNeighborX="-100000" custLinFactNeighborY="-100000">
        <dgm:presLayoutVars>
          <dgm:chMax val="0"/>
          <dgm:bulletEnabled val="1"/>
        </dgm:presLayoutVars>
      </dgm:prSet>
      <dgm:spPr/>
      <dgm:t>
        <a:bodyPr/>
        <a:lstStyle/>
        <a:p>
          <a:endParaRPr lang="en-US"/>
        </a:p>
      </dgm:t>
    </dgm:pt>
    <dgm:pt modelId="{D5077C94-58EF-F045-8651-158BF7D1946A}" type="pres">
      <dgm:prSet presAssocID="{07043CC1-768B-1A4D-B2A5-13FA4A838A69}" presName="negativeSpace" presStyleCnt="0"/>
      <dgm:spPr/>
    </dgm:pt>
    <dgm:pt modelId="{54081D14-F8F7-DF41-B38D-52D07138F92F}" type="pres">
      <dgm:prSet presAssocID="{07043CC1-768B-1A4D-B2A5-13FA4A838A69}" presName="childText" presStyleLbl="conFgAcc1" presStyleIdx="2" presStyleCnt="3" custFlipVert="0" custScaleY="23506" custLinFactY="-189831" custLinFactNeighborY="-200000">
        <dgm:presLayoutVars>
          <dgm:bulletEnabled val="1"/>
        </dgm:presLayoutVars>
      </dgm:prSet>
      <dgm:spPr/>
    </dgm:pt>
  </dgm:ptLst>
  <dgm:cxnLst>
    <dgm:cxn modelId="{F282FF88-ABE6-474D-B238-699814636B30}" type="presOf" srcId="{ACEBCB35-7604-2D40-877E-66CFBD642956}" destId="{CFD4D621-5D19-2B48-9115-8ACF703048CC}" srcOrd="0" destOrd="0" presId="urn:microsoft.com/office/officeart/2005/8/layout/list1"/>
    <dgm:cxn modelId="{969CF76F-93AC-8548-AC35-73B4D0060C0C}" srcId="{ACEBCB35-7604-2D40-877E-66CFBD642956}" destId="{BA34FD5F-03CB-8844-9709-561FCD84720C}" srcOrd="0" destOrd="0" parTransId="{AE92FD25-F5E8-AC49-947E-203E5F001155}" sibTransId="{2FC2594E-9805-8845-A249-908AD9B2FDC8}"/>
    <dgm:cxn modelId="{0E9C1880-DBD6-6B4D-B434-5880DD63B480}" type="presOf" srcId="{E97938AD-0183-9544-AD13-A52F459A86A7}" destId="{D5AA058D-5648-A448-A9F8-35DF5D7F3181}" srcOrd="0" destOrd="0" presId="urn:microsoft.com/office/officeart/2005/8/layout/list1"/>
    <dgm:cxn modelId="{7BCBFAF9-C9FA-A74E-86D1-E3EAD704458C}" type="presOf" srcId="{E8FB8BC8-B43E-4246-81F0-8769A615421F}" destId="{0C00071F-472F-5942-BC7D-D583AEC22FF1}" srcOrd="0" destOrd="0" presId="urn:microsoft.com/office/officeart/2005/8/layout/list1"/>
    <dgm:cxn modelId="{E4FDD27A-2A20-8B45-BA02-4BA48BA897BD}" type="presOf" srcId="{07043CC1-768B-1A4D-B2A5-13FA4A838A69}" destId="{88447AC1-92F8-6B4A-A666-5E14409AB86E}" srcOrd="0" destOrd="0" presId="urn:microsoft.com/office/officeart/2005/8/layout/list1"/>
    <dgm:cxn modelId="{73641AB7-6A90-E940-AFCD-893E85891A10}" srcId="{E8FB8BC8-B43E-4246-81F0-8769A615421F}" destId="{07043CC1-768B-1A4D-B2A5-13FA4A838A69}" srcOrd="2" destOrd="0" parTransId="{B51D6F46-74D9-D34D-9B61-2C458752719E}" sibTransId="{F22ED0C6-618B-9E4E-B7E9-4F8DA452184D}"/>
    <dgm:cxn modelId="{99333026-9B61-2F4B-9E9B-AD8F942043A7}" srcId="{E8FB8BC8-B43E-4246-81F0-8769A615421F}" destId="{E97938AD-0183-9544-AD13-A52F459A86A7}" srcOrd="1" destOrd="0" parTransId="{087DBF53-118C-204C-9179-F75C99EC9142}" sibTransId="{B5BF4111-D763-4046-A683-5A7593F3DBC9}"/>
    <dgm:cxn modelId="{852C4B37-3CC6-1144-8B57-649CE3DBDE57}" srcId="{E8FB8BC8-B43E-4246-81F0-8769A615421F}" destId="{ACEBCB35-7604-2D40-877E-66CFBD642956}" srcOrd="0" destOrd="0" parTransId="{313E130A-621D-404E-AAB2-F0E0A30F7516}" sibTransId="{F70E2527-D7A8-EE4C-9A31-C0869AF487DE}"/>
    <dgm:cxn modelId="{A3FE8033-2462-8C47-A224-D6575B18ECAA}" type="presOf" srcId="{BA34FD5F-03CB-8844-9709-561FCD84720C}" destId="{2EE82CD3-D93E-7441-974D-1204ABFF7577}" srcOrd="0" destOrd="0" presId="urn:microsoft.com/office/officeart/2005/8/layout/list1"/>
    <dgm:cxn modelId="{E603F597-6EB3-0142-95CD-07E1597D37F5}" type="presOf" srcId="{ACEBCB35-7604-2D40-877E-66CFBD642956}" destId="{519707F9-D290-4D44-A032-6A274518821B}" srcOrd="1" destOrd="0" presId="urn:microsoft.com/office/officeart/2005/8/layout/list1"/>
    <dgm:cxn modelId="{BDD67614-32C3-6743-9964-636A9677DEFF}" type="presOf" srcId="{07043CC1-768B-1A4D-B2A5-13FA4A838A69}" destId="{CA065382-D5BB-6244-8F72-33BB9307F7C8}" srcOrd="1" destOrd="0" presId="urn:microsoft.com/office/officeart/2005/8/layout/list1"/>
    <dgm:cxn modelId="{962D4505-2392-E747-94C6-B6880F0BD42E}" type="presOf" srcId="{E97938AD-0183-9544-AD13-A52F459A86A7}" destId="{D9E4A6D4-F1AE-0B40-9783-21C438C2CC87}" srcOrd="1" destOrd="0" presId="urn:microsoft.com/office/officeart/2005/8/layout/list1"/>
    <dgm:cxn modelId="{15A87B99-DDF1-F44B-9626-9CE6E2EE7CAC}" type="presParOf" srcId="{0C00071F-472F-5942-BC7D-D583AEC22FF1}" destId="{25C0E9CA-DED2-964A-A3BE-FEDC3B78DC0D}" srcOrd="0" destOrd="0" presId="urn:microsoft.com/office/officeart/2005/8/layout/list1"/>
    <dgm:cxn modelId="{0715FCF1-879A-BE4D-B866-011DC32BCF14}" type="presParOf" srcId="{25C0E9CA-DED2-964A-A3BE-FEDC3B78DC0D}" destId="{CFD4D621-5D19-2B48-9115-8ACF703048CC}" srcOrd="0" destOrd="0" presId="urn:microsoft.com/office/officeart/2005/8/layout/list1"/>
    <dgm:cxn modelId="{7878F6F1-DB2B-9140-B44A-01816206F581}" type="presParOf" srcId="{25C0E9CA-DED2-964A-A3BE-FEDC3B78DC0D}" destId="{519707F9-D290-4D44-A032-6A274518821B}" srcOrd="1" destOrd="0" presId="urn:microsoft.com/office/officeart/2005/8/layout/list1"/>
    <dgm:cxn modelId="{6AF42391-A0CA-DD4C-B766-1300A87E9C11}" type="presParOf" srcId="{0C00071F-472F-5942-BC7D-D583AEC22FF1}" destId="{1AED2D21-1763-2640-BECF-4CB39202CB79}" srcOrd="1" destOrd="0" presId="urn:microsoft.com/office/officeart/2005/8/layout/list1"/>
    <dgm:cxn modelId="{5429BDC9-BE17-B449-82AD-467696576640}" type="presParOf" srcId="{0C00071F-472F-5942-BC7D-D583AEC22FF1}" destId="{2EE82CD3-D93E-7441-974D-1204ABFF7577}" srcOrd="2" destOrd="0" presId="urn:microsoft.com/office/officeart/2005/8/layout/list1"/>
    <dgm:cxn modelId="{44E79F86-BCBC-5F4B-89D4-3EA2D5B5B6F9}" type="presParOf" srcId="{0C00071F-472F-5942-BC7D-D583AEC22FF1}" destId="{86680022-5CA7-D041-AB3E-8ED1921FD273}" srcOrd="3" destOrd="0" presId="urn:microsoft.com/office/officeart/2005/8/layout/list1"/>
    <dgm:cxn modelId="{0225B8B6-3914-F444-98E5-62FF398BD8F6}" type="presParOf" srcId="{0C00071F-472F-5942-BC7D-D583AEC22FF1}" destId="{8B45128D-9306-5343-883E-E938C0531714}" srcOrd="4" destOrd="0" presId="urn:microsoft.com/office/officeart/2005/8/layout/list1"/>
    <dgm:cxn modelId="{6E134160-2B8C-0645-892C-AC95AC8936B0}" type="presParOf" srcId="{8B45128D-9306-5343-883E-E938C0531714}" destId="{D5AA058D-5648-A448-A9F8-35DF5D7F3181}" srcOrd="0" destOrd="0" presId="urn:microsoft.com/office/officeart/2005/8/layout/list1"/>
    <dgm:cxn modelId="{7BA83591-B950-4048-A9A4-934CBA56DED1}" type="presParOf" srcId="{8B45128D-9306-5343-883E-E938C0531714}" destId="{D9E4A6D4-F1AE-0B40-9783-21C438C2CC87}" srcOrd="1" destOrd="0" presId="urn:microsoft.com/office/officeart/2005/8/layout/list1"/>
    <dgm:cxn modelId="{595AE5D5-D31D-6B44-ADFA-120930C2A07E}" type="presParOf" srcId="{0C00071F-472F-5942-BC7D-D583AEC22FF1}" destId="{F08F804B-6DE9-9743-94B4-AF5187E66C00}" srcOrd="5" destOrd="0" presId="urn:microsoft.com/office/officeart/2005/8/layout/list1"/>
    <dgm:cxn modelId="{68D8FB50-2909-DF4D-B24D-1F0BD828E344}" type="presParOf" srcId="{0C00071F-472F-5942-BC7D-D583AEC22FF1}" destId="{CABEE58D-BFE1-4B4C-8FD5-F361D5FDE7A5}" srcOrd="6" destOrd="0" presId="urn:microsoft.com/office/officeart/2005/8/layout/list1"/>
    <dgm:cxn modelId="{6E905A57-41A6-5347-A12F-BB9F71042518}" type="presParOf" srcId="{0C00071F-472F-5942-BC7D-D583AEC22FF1}" destId="{50BAA1D5-144B-DB4C-996C-FA182E6437D8}" srcOrd="7" destOrd="0" presId="urn:microsoft.com/office/officeart/2005/8/layout/list1"/>
    <dgm:cxn modelId="{FBD6AEDC-A7E0-5246-AF28-0F98D68D99B9}" type="presParOf" srcId="{0C00071F-472F-5942-BC7D-D583AEC22FF1}" destId="{4E87726F-B6D7-FA47-8D38-AC286AA349BA}" srcOrd="8" destOrd="0" presId="urn:microsoft.com/office/officeart/2005/8/layout/list1"/>
    <dgm:cxn modelId="{5803F0C4-93E1-C442-BD4F-18E49CC1DFE7}" type="presParOf" srcId="{4E87726F-B6D7-FA47-8D38-AC286AA349BA}" destId="{88447AC1-92F8-6B4A-A666-5E14409AB86E}" srcOrd="0" destOrd="0" presId="urn:microsoft.com/office/officeart/2005/8/layout/list1"/>
    <dgm:cxn modelId="{A505DC52-5AF0-DE41-A521-0DBA0E2398F4}" type="presParOf" srcId="{4E87726F-B6D7-FA47-8D38-AC286AA349BA}" destId="{CA065382-D5BB-6244-8F72-33BB9307F7C8}" srcOrd="1" destOrd="0" presId="urn:microsoft.com/office/officeart/2005/8/layout/list1"/>
    <dgm:cxn modelId="{90FCEBEB-758C-894F-B96A-49859B7B6C6C}" type="presParOf" srcId="{0C00071F-472F-5942-BC7D-D583AEC22FF1}" destId="{D5077C94-58EF-F045-8651-158BF7D1946A}" srcOrd="9" destOrd="0" presId="urn:microsoft.com/office/officeart/2005/8/layout/list1"/>
    <dgm:cxn modelId="{7C87A4E7-A035-6644-8E93-755B72549C93}" type="presParOf" srcId="{0C00071F-472F-5942-BC7D-D583AEC22FF1}" destId="{54081D14-F8F7-DF41-B38D-52D07138F92F}"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44DF1D4-ACD1-419B-976B-385BEFB45E01}" type="datetimeFigureOut">
              <a:rPr lang="en-US" smtClean="0"/>
              <a:t>6/21/2011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6A96409F-45D6-4EBE-BF71-1A56196D6AE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5A6EB4FC-8F7F-4BD3-A82A-CA36660DB805}" type="datetime1">
              <a:rPr lang="en-US"/>
              <a:pPr/>
              <a:t>6/21/2011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8002762-00E8-48A2-A3C9-F0C6729BEDA9}"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pPr eaLnBrk="1" hangingPunct="1">
              <a:spcBef>
                <a:spcPct val="0"/>
              </a:spcBef>
            </a:pPr>
            <a:r>
              <a:rPr lang="en-US" smtClean="0"/>
              <a:t>Introduction slide.  </a:t>
            </a:r>
          </a:p>
          <a:p>
            <a:pPr eaLnBrk="1" hangingPunct="1">
              <a:spcBef>
                <a:spcPct val="0"/>
              </a:spcBef>
            </a:pPr>
            <a:r>
              <a:rPr lang="en-US" smtClean="0"/>
              <a:t>Susan.stevens@birdvilleschools.net</a:t>
            </a:r>
          </a:p>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a:lstStyle/>
          <a:p>
            <a:fld id="{B01E1321-8F89-460D-8A0E-C35B72CD20BC}"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r>
              <a:rPr lang="en-US" smtClean="0"/>
              <a:t>Citations used for research.</a:t>
            </a:r>
          </a:p>
        </p:txBody>
      </p:sp>
      <p:sp>
        <p:nvSpPr>
          <p:cNvPr id="4" name="Slide Number Placeholder 3"/>
          <p:cNvSpPr>
            <a:spLocks noGrp="1"/>
          </p:cNvSpPr>
          <p:nvPr>
            <p:ph type="sldNum" sz="quarter" idx="5"/>
          </p:nvPr>
        </p:nvSpPr>
        <p:spPr/>
        <p:txBody>
          <a:bodyPr/>
          <a:lstStyle/>
          <a:p>
            <a:fld id="{93A7713F-B654-4D3D-BCFA-8EAEE2741AEB}" type="slidenum">
              <a:rPr lang="en-US"/>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r>
              <a:rPr lang="en-US" smtClean="0"/>
              <a:t>Photograph of Dr. Howard Gardner</a:t>
            </a:r>
          </a:p>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a:lstStyle/>
          <a:p>
            <a:fld id="{D0EC697C-DA9A-4AD1-BB43-171C27FB6AE0}"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r>
              <a:rPr lang="en-US" smtClean="0"/>
              <a:t>Students will create a KWL chart to list what they know, want to know and finally what they learned about Multiple Intelligences.</a:t>
            </a:r>
          </a:p>
          <a:p>
            <a:endParaRPr lang="en-US" smtClean="0"/>
          </a:p>
        </p:txBody>
      </p:sp>
      <p:sp>
        <p:nvSpPr>
          <p:cNvPr id="4" name="Slide Number Placeholder 3"/>
          <p:cNvSpPr>
            <a:spLocks noGrp="1"/>
          </p:cNvSpPr>
          <p:nvPr>
            <p:ph type="sldNum" sz="quarter" idx="5"/>
          </p:nvPr>
        </p:nvSpPr>
        <p:spPr/>
        <p:txBody>
          <a:bodyPr/>
          <a:lstStyle/>
          <a:p>
            <a:fld id="{28B6CF5E-0F7D-49C9-B38D-9F6EC43A343C}"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002762-00E8-48A2-A3C9-F0C6729BEDA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002762-00E8-48A2-A3C9-F0C6729BEDA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r>
              <a:rPr lang="en-US" smtClean="0"/>
              <a:t>These three activities will give students a good overview of Howard Gardner’s theory of Multiple Intelligence. http://www.edutopia.org/multiple-intelligences-howard-gardner-video</a:t>
            </a:r>
          </a:p>
          <a:p>
            <a:pPr eaLnBrk="1" hangingPunct="1">
              <a:spcBef>
                <a:spcPct val="0"/>
              </a:spcBef>
            </a:pPr>
            <a:r>
              <a:rPr lang="en-US" smtClean="0"/>
              <a:t>Students will view an actual interview featuring Gardner.  They will then make a recording of their own interpretation of what Multiple Intelligences are.</a:t>
            </a:r>
          </a:p>
          <a:p>
            <a:pPr eaLnBrk="1" hangingPunct="1">
              <a:spcBef>
                <a:spcPct val="0"/>
              </a:spcBef>
            </a:pPr>
            <a:r>
              <a:rPr lang="en-US" smtClean="0"/>
              <a:t>Video segment from Edutopia about Multiple Intelligences and No Child Left Behind and the Key Learning Community in Indianapolis http://www.edutopia.org/multiple-intelligences-key-learning-community-video  original video http://www.edutopia.org/key-learning-community</a:t>
            </a:r>
          </a:p>
          <a:p>
            <a:pPr eaLnBrk="1" hangingPunct="1">
              <a:spcBef>
                <a:spcPct val="0"/>
              </a:spcBef>
            </a:pPr>
            <a:r>
              <a:rPr lang="en-US" smtClean="0"/>
              <a:t>The last clip is about differentiated instruction.  The 4</a:t>
            </a:r>
            <a:r>
              <a:rPr lang="en-US" baseline="30000" smtClean="0"/>
              <a:t>th</a:t>
            </a:r>
            <a:r>
              <a:rPr lang="en-US" smtClean="0"/>
              <a:t> grade teacher does a great job with multiple intelligences in her classroom.  Students are asked to observe the video and write about their observations.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24580" name="Slide Number Placeholder 3"/>
          <p:cNvSpPr>
            <a:spLocks noGrp="1"/>
          </p:cNvSpPr>
          <p:nvPr>
            <p:ph type="sldNum" sz="quarter" idx="5"/>
          </p:nvPr>
        </p:nvSpPr>
        <p:spPr bwMode="auto">
          <a:ln>
            <a:miter lim="800000"/>
            <a:headEnd/>
            <a:tailEnd/>
          </a:ln>
        </p:spPr>
        <p:txBody>
          <a:bodyPr/>
          <a:lstStyle/>
          <a:p>
            <a:fld id="{02553748-7A8E-46EE-9663-E833636C8DBD}"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smtClean="0"/>
          </a:p>
          <a:p>
            <a:r>
              <a:rPr lang="en-US" smtClean="0"/>
              <a:t>This activity takes the students to a quiz that will evaluate their own learning styles.  When finished they will print their learning styles preferences and evaluate their own preferences. Students will discuss in class their favorite lesson ever in school.  Knowing what they know now, why do they remember it?  How big an influence are learning preferences to student engagement?</a:t>
            </a:r>
          </a:p>
          <a:p>
            <a:endParaRPr lang="en-US" smtClean="0"/>
          </a:p>
        </p:txBody>
      </p:sp>
      <p:sp>
        <p:nvSpPr>
          <p:cNvPr id="4" name="Slide Number Placeholder 3"/>
          <p:cNvSpPr>
            <a:spLocks noGrp="1"/>
          </p:cNvSpPr>
          <p:nvPr>
            <p:ph type="sldNum" sz="quarter" idx="5"/>
          </p:nvPr>
        </p:nvSpPr>
        <p:spPr/>
        <p:txBody>
          <a:bodyPr/>
          <a:lstStyle/>
          <a:p>
            <a:fld id="{45C5B75A-3388-4648-BD33-F69813DF159B}"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r>
              <a:rPr lang="en-US" smtClean="0"/>
              <a:t>Students can refer to the visual chart with images to represent the multiple intelligences.</a:t>
            </a:r>
          </a:p>
          <a:p>
            <a:pPr eaLnBrk="1" hangingPunct="1">
              <a:spcBef>
                <a:spcPct val="0"/>
              </a:spcBef>
            </a:pPr>
            <a:endParaRPr lang="en-US" smtClean="0"/>
          </a:p>
          <a:p>
            <a:pPr eaLnBrk="1" hangingPunct="1">
              <a:spcBef>
                <a:spcPct val="0"/>
              </a:spcBef>
            </a:pPr>
            <a:r>
              <a:rPr lang="en-US" smtClean="0"/>
              <a:t>Students can visit the Discovery Education website and search to locate a suitable activity for their learning preference.  </a:t>
            </a:r>
          </a:p>
          <a:p>
            <a:pPr eaLnBrk="1" hangingPunct="1">
              <a:spcBef>
                <a:spcPct val="0"/>
              </a:spcBef>
            </a:pPr>
            <a:endParaRPr lang="en-US" smtClean="0"/>
          </a:p>
          <a:p>
            <a:endParaRPr lang="en-US" smtClean="0"/>
          </a:p>
        </p:txBody>
      </p:sp>
      <p:sp>
        <p:nvSpPr>
          <p:cNvPr id="4" name="Slide Number Placeholder 3"/>
          <p:cNvSpPr>
            <a:spLocks noGrp="1"/>
          </p:cNvSpPr>
          <p:nvPr>
            <p:ph type="sldNum" sz="quarter" idx="5"/>
          </p:nvPr>
        </p:nvSpPr>
        <p:spPr/>
        <p:txBody>
          <a:bodyPr/>
          <a:lstStyle/>
          <a:p>
            <a:fld id="{7C678E29-D768-4DDD-8366-C9C84FD580D7}"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r>
              <a:rPr lang="en-US" smtClean="0"/>
              <a:t>Texas Essential Knowledge and Skills can be found at the Texas Education Agency website.</a:t>
            </a:r>
          </a:p>
          <a:p>
            <a:pPr eaLnBrk="1" hangingPunct="1">
              <a:spcBef>
                <a:spcPct val="0"/>
              </a:spcBef>
            </a:pPr>
            <a:r>
              <a:rPr lang="en-US" smtClean="0"/>
              <a:t>Crosswalks and new curriculum standards have been put in place for the 2010-11 school year for Career and Technical Education.</a:t>
            </a:r>
          </a:p>
          <a:p>
            <a:pPr eaLnBrk="1" hangingPunct="1">
              <a:spcBef>
                <a:spcPct val="0"/>
              </a:spcBef>
            </a:pPr>
            <a:r>
              <a:rPr lang="en-US" smtClean="0"/>
              <a:t>www.tea.state.tx.us</a:t>
            </a:r>
          </a:p>
          <a:p>
            <a:pPr eaLnBrk="1" hangingPunct="1">
              <a:spcBef>
                <a:spcPct val="0"/>
              </a:spcBef>
            </a:pPr>
            <a:endParaRPr lang="en-US" smtClean="0"/>
          </a:p>
        </p:txBody>
      </p:sp>
      <p:sp>
        <p:nvSpPr>
          <p:cNvPr id="22532" name="Slide Number Placeholder 3"/>
          <p:cNvSpPr>
            <a:spLocks noGrp="1"/>
          </p:cNvSpPr>
          <p:nvPr>
            <p:ph type="sldNum" sz="quarter" idx="5"/>
          </p:nvPr>
        </p:nvSpPr>
        <p:spPr bwMode="auto">
          <a:ln>
            <a:miter lim="800000"/>
            <a:headEnd/>
            <a:tailEnd/>
          </a:ln>
        </p:spPr>
        <p:txBody>
          <a:bodyPr/>
          <a:lstStyle/>
          <a:p>
            <a:fld id="{85E96638-F9FB-433E-AF55-24029E454502}" type="slidenum">
              <a:rPr lang="en-US"/>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TitleSlid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52"/>
          <p:cNvGrpSpPr>
            <a:grpSpLocks/>
          </p:cNvGrpSpPr>
          <p:nvPr/>
        </p:nvGrpSpPr>
        <p:grpSpPr bwMode="auto">
          <a:xfrm>
            <a:off x="103188" y="1997075"/>
            <a:ext cx="9264650" cy="3670300"/>
            <a:chOff x="103644" y="1997845"/>
            <a:chExt cx="9264100" cy="3669157"/>
          </a:xfrm>
        </p:grpSpPr>
        <p:sp>
          <p:nvSpPr>
            <p:cNvPr id="6" name="Freeform 5"/>
            <p:cNvSpPr/>
            <p:nvPr/>
          </p:nvSpPr>
          <p:spPr>
            <a:xfrm rot="15669120">
              <a:off x="3703347" y="-841681"/>
              <a:ext cx="2064694"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7" name="Freeform 6"/>
            <p:cNvSpPr/>
            <p:nvPr/>
          </p:nvSpPr>
          <p:spPr>
            <a:xfrm rot="15660000">
              <a:off x="5179505" y="1578770"/>
              <a:ext cx="1041076" cy="7135388"/>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8" name="Freeform 7"/>
            <p:cNvSpPr/>
            <p:nvPr/>
          </p:nvSpPr>
          <p:spPr>
            <a:xfrm rot="15660000">
              <a:off x="6127967" y="-69104"/>
              <a:ext cx="931572" cy="5297173"/>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9" name="Freeform 8"/>
            <p:cNvSpPr/>
            <p:nvPr/>
          </p:nvSpPr>
          <p:spPr>
            <a:xfrm rot="15660000">
              <a:off x="5623969" y="-611195"/>
              <a:ext cx="963313" cy="6321050"/>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0" name="Freeform 9"/>
            <p:cNvSpPr/>
            <p:nvPr/>
          </p:nvSpPr>
          <p:spPr>
            <a:xfrm rot="15660000">
              <a:off x="6394602" y="-278564"/>
              <a:ext cx="552278" cy="5105097"/>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1" name="Freeform 10"/>
            <p:cNvSpPr/>
            <p:nvPr/>
          </p:nvSpPr>
          <p:spPr>
            <a:xfrm rot="15660000">
              <a:off x="7468480" y="1179374"/>
              <a:ext cx="536408" cy="2935113"/>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grpSp>
      <p:sp>
        <p:nvSpPr>
          <p:cNvPr id="12" name="Freeform 11"/>
          <p:cNvSpPr/>
          <p:nvPr/>
        </p:nvSpPr>
        <p:spPr>
          <a:xfrm rot="15660000">
            <a:off x="5750719" y="-642144"/>
            <a:ext cx="985838" cy="6048375"/>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grpSp>
        <p:nvGrpSpPr>
          <p:cNvPr id="13" name="Group 29"/>
          <p:cNvGrpSpPr>
            <a:grpSpLocks/>
          </p:cNvGrpSpPr>
          <p:nvPr/>
        </p:nvGrpSpPr>
        <p:grpSpPr bwMode="auto">
          <a:xfrm>
            <a:off x="787400" y="-969963"/>
            <a:ext cx="5637213" cy="2701926"/>
            <a:chOff x="787878" y="-970104"/>
            <a:chExt cx="5636587" cy="2701922"/>
          </a:xfrm>
        </p:grpSpPr>
        <p:sp>
          <p:nvSpPr>
            <p:cNvPr id="14" name="Oval 13"/>
            <p:cNvSpPr/>
            <p:nvPr/>
          </p:nvSpPr>
          <p:spPr>
            <a:xfrm>
              <a:off x="2383139" y="1122219"/>
              <a:ext cx="609532" cy="6095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5" name="Oval 14"/>
            <p:cNvSpPr/>
            <p:nvPr userDrawn="1"/>
          </p:nvSpPr>
          <p:spPr>
            <a:xfrm>
              <a:off x="2856161" y="76057"/>
              <a:ext cx="1023823" cy="838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6" name="Oval 15"/>
            <p:cNvSpPr/>
            <p:nvPr/>
          </p:nvSpPr>
          <p:spPr>
            <a:xfrm>
              <a:off x="1948212" y="45895"/>
              <a:ext cx="1023823" cy="868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7" name="Pie 16"/>
            <p:cNvSpPr/>
            <p:nvPr/>
          </p:nvSpPr>
          <p:spPr>
            <a:xfrm>
              <a:off x="1219630" y="-765316"/>
              <a:ext cx="3504811" cy="1520823"/>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8" name="Oval 17"/>
            <p:cNvSpPr/>
            <p:nvPr/>
          </p:nvSpPr>
          <p:spPr>
            <a:xfrm>
              <a:off x="2345043" y="141145"/>
              <a:ext cx="1023823" cy="9524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9" name="Arc 18"/>
            <p:cNvSpPr/>
            <p:nvPr/>
          </p:nvSpPr>
          <p:spPr>
            <a:xfrm rot="12469977">
              <a:off x="1178360" y="-177942"/>
              <a:ext cx="1133349" cy="831849"/>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0" name="Pie 19"/>
            <p:cNvSpPr/>
            <p:nvPr/>
          </p:nvSpPr>
          <p:spPr>
            <a:xfrm rot="60000">
              <a:off x="787878" y="-198580"/>
              <a:ext cx="380958"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1" name="Arc 20"/>
            <p:cNvSpPr/>
            <p:nvPr/>
          </p:nvSpPr>
          <p:spPr>
            <a:xfrm rot="6387309">
              <a:off x="4862458" y="-839837"/>
              <a:ext cx="1452561" cy="1671452"/>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2" name="Oval 21"/>
            <p:cNvSpPr/>
            <p:nvPr/>
          </p:nvSpPr>
          <p:spPr>
            <a:xfrm>
              <a:off x="5362545" y="461820"/>
              <a:ext cx="757154" cy="642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3" name="Oval 22"/>
            <p:cNvSpPr/>
            <p:nvPr/>
          </p:nvSpPr>
          <p:spPr>
            <a:xfrm>
              <a:off x="4800632" y="152257"/>
              <a:ext cx="757154" cy="644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4" name="Arc 23"/>
            <p:cNvSpPr/>
            <p:nvPr/>
          </p:nvSpPr>
          <p:spPr>
            <a:xfrm rot="6387309">
              <a:off x="3395747" y="-1039842"/>
              <a:ext cx="1906585" cy="2046060"/>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5" name="Oval 24"/>
            <p:cNvSpPr/>
            <p:nvPr/>
          </p:nvSpPr>
          <p:spPr>
            <a:xfrm>
              <a:off x="6114936" y="590407"/>
              <a:ext cx="152383"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6" name="Oval 25"/>
            <p:cNvSpPr/>
            <p:nvPr/>
          </p:nvSpPr>
          <p:spPr>
            <a:xfrm>
              <a:off x="6191128" y="485632"/>
              <a:ext cx="104763" cy="104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grpSp>
      <p:sp>
        <p:nvSpPr>
          <p:cNvPr id="27" name="Rectangle 2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2" name="Title 1"/>
          <p:cNvSpPr>
            <a:spLocks noGrp="1"/>
          </p:cNvSpPr>
          <p:nvPr>
            <p:ph type="ctrTitle"/>
          </p:nvPr>
        </p:nvSpPr>
        <p:spPr>
          <a:xfrm rot="21042312">
            <a:off x="1022823" y="2961459"/>
            <a:ext cx="7551601" cy="1612607"/>
          </a:xfrm>
        </p:spPr>
        <p:txBody>
          <a:bodyPr anchor="b">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9525" y="2476500"/>
            <a:ext cx="9124950"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cxnSp>
        <p:nvCxnSpPr>
          <p:cNvPr id="6" name="Straight Connector 5"/>
          <p:cNvCxnSpPr/>
          <p:nvPr/>
        </p:nvCxnSpPr>
        <p:spPr>
          <a:xfrm>
            <a:off x="9525" y="2476500"/>
            <a:ext cx="9124950"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rtlCol="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477870" y="2547938"/>
            <a:ext cx="3951755" cy="3700462"/>
          </a:xfrm>
        </p:spPr>
        <p:txBody>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fld id="{7EFB98BC-0C9A-479F-B70D-1278BF703097}" type="datetime1">
              <a:rPr lang="en-US"/>
              <a:pPr/>
              <a:t>6/21/2011</a:t>
            </a:fld>
            <a:endParaRPr lang="en-US"/>
          </a:p>
        </p:txBody>
      </p:sp>
      <p:sp>
        <p:nvSpPr>
          <p:cNvPr id="8" name="Footer Placeholder 5"/>
          <p:cNvSpPr>
            <a:spLocks noGrp="1"/>
          </p:cNvSpPr>
          <p:nvPr>
            <p:ph type="ftr" sz="quarter" idx="11"/>
          </p:nvPr>
        </p:nvSpPr>
        <p:spPr/>
        <p:txBody>
          <a:bodyPr/>
          <a:lstStyle>
            <a:lvl1pPr>
              <a:defRPr/>
            </a:lvl1pPr>
          </a:lstStyle>
          <a:p>
            <a:endParaRPr lang="en-US"/>
          </a:p>
        </p:txBody>
      </p:sp>
      <p:sp>
        <p:nvSpPr>
          <p:cNvPr id="9" name="Slide Number Placeholder 6"/>
          <p:cNvSpPr>
            <a:spLocks noGrp="1"/>
          </p:cNvSpPr>
          <p:nvPr>
            <p:ph type="sldNum" sz="quarter" idx="12"/>
          </p:nvPr>
        </p:nvSpPr>
        <p:spPr/>
        <p:txBody>
          <a:bodyPr/>
          <a:lstStyle>
            <a:lvl1pPr>
              <a:defRPr/>
            </a:lvl1pPr>
          </a:lstStyle>
          <a:p>
            <a:fld id="{C5970847-E8E8-4C94-BD0D-0071D0A7DD4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33"/>
          <p:cNvGrpSpPr>
            <a:grpSpLocks/>
          </p:cNvGrpSpPr>
          <p:nvPr/>
        </p:nvGrpSpPr>
        <p:grpSpPr bwMode="auto">
          <a:xfrm>
            <a:off x="9525" y="3810000"/>
            <a:ext cx="9124950" cy="3035300"/>
            <a:chOff x="9144" y="3810000"/>
            <a:chExt cx="9125712" cy="3035300"/>
          </a:xfrm>
        </p:grpSpPr>
        <p:sp>
          <p:nvSpPr>
            <p:cNvPr id="6" name="Rectangle 5"/>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cxnSp>
          <p:nvCxnSpPr>
            <p:cNvPr id="7" name="Straight Connector 6"/>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rtlCol="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13232" y="5105399"/>
            <a:ext cx="7717536" cy="1281953"/>
          </a:xfrm>
        </p:spPr>
        <p:txBody>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8" name="Date Placeholder 4"/>
          <p:cNvSpPr>
            <a:spLocks noGrp="1"/>
          </p:cNvSpPr>
          <p:nvPr>
            <p:ph type="dt" sz="half" idx="10"/>
          </p:nvPr>
        </p:nvSpPr>
        <p:spPr/>
        <p:txBody>
          <a:bodyPr/>
          <a:lstStyle>
            <a:lvl1pPr>
              <a:defRPr/>
            </a:lvl1pPr>
          </a:lstStyle>
          <a:p>
            <a:fld id="{E30C96E1-3C3D-4403-AE59-882305FD59A7}" type="datetime1">
              <a:rPr lang="en-US"/>
              <a:pPr/>
              <a:t>6/21/2011</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a:lvl1pPr>
          </a:lstStyle>
          <a:p>
            <a:fld id="{74F5A53C-C14B-40F3-BD86-53B8898F8F0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6" name="Group 35"/>
          <p:cNvGrpSpPr>
            <a:grpSpLocks/>
          </p:cNvGrpSpPr>
          <p:nvPr/>
        </p:nvGrpSpPr>
        <p:grpSpPr bwMode="auto">
          <a:xfrm>
            <a:off x="9525" y="3810000"/>
            <a:ext cx="9124950"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rtlCol="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13232" y="5105399"/>
            <a:ext cx="7717536" cy="1281953"/>
          </a:xfrm>
        </p:spPr>
        <p:txBody>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rtlCol="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9" name="Date Placeholder 4"/>
          <p:cNvSpPr>
            <a:spLocks noGrp="1"/>
          </p:cNvSpPr>
          <p:nvPr>
            <p:ph type="dt" sz="half" idx="14"/>
          </p:nvPr>
        </p:nvSpPr>
        <p:spPr/>
        <p:txBody>
          <a:bodyPr/>
          <a:lstStyle>
            <a:lvl1pPr>
              <a:defRPr/>
            </a:lvl1pPr>
          </a:lstStyle>
          <a:p>
            <a:fld id="{E9748055-2B65-4038-ACDE-22548D7518FD}" type="datetime1">
              <a:rPr lang="en-US"/>
              <a:pPr/>
              <a:t>6/21/2011</a:t>
            </a:fld>
            <a:endParaRPr lang="en-US"/>
          </a:p>
        </p:txBody>
      </p:sp>
      <p:sp>
        <p:nvSpPr>
          <p:cNvPr id="10" name="Footer Placeholder 5"/>
          <p:cNvSpPr>
            <a:spLocks noGrp="1"/>
          </p:cNvSpPr>
          <p:nvPr>
            <p:ph type="ftr" sz="quarter" idx="15"/>
          </p:nvPr>
        </p:nvSpPr>
        <p:spPr/>
        <p:txBody>
          <a:bodyPr/>
          <a:lstStyle>
            <a:lvl1pPr>
              <a:defRPr/>
            </a:lvl1pPr>
          </a:lstStyle>
          <a:p>
            <a:endParaRPr lang="en-US"/>
          </a:p>
        </p:txBody>
      </p:sp>
      <p:sp>
        <p:nvSpPr>
          <p:cNvPr id="11" name="Slide Number Placeholder 6"/>
          <p:cNvSpPr>
            <a:spLocks noGrp="1"/>
          </p:cNvSpPr>
          <p:nvPr>
            <p:ph type="sldNum" sz="quarter" idx="16"/>
          </p:nvPr>
        </p:nvSpPr>
        <p:spPr/>
        <p:txBody>
          <a:bodyPr/>
          <a:lstStyle>
            <a:lvl1pPr>
              <a:defRPr/>
            </a:lvl1pPr>
          </a:lstStyle>
          <a:p>
            <a:fld id="{D406A681-2CDC-4E17-85D2-C4EBA9C190F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 Same Side Corner Rectangle 3"/>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5C2AACA-A602-4E9F-A59D-83C16AD84324}" type="datetime1">
              <a:rPr lang="en-US"/>
              <a:pPr/>
              <a:t>6/21/2011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CB7D735-0FC8-4F3F-BF9C-D6ACD3FFFD5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 Same Side Corner Rectangle 3"/>
          <p:cNvSpPr/>
          <p:nvPr/>
        </p:nvSpPr>
        <p:spPr>
          <a:xfrm>
            <a:off x="7299325" y="444500"/>
            <a:ext cx="1535113"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48126392-362C-4070-BAC8-54C729F655A8}" type="datetime1">
              <a:rPr lang="en-US"/>
              <a:pPr/>
              <a:t>6/21/2011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7A34C01-9E7C-41F6-AD60-35C7655CC2B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1A219D9-540F-4B16-BEC9-7CA4944631C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 Same Side Corner Rectangle 3"/>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4FB3FF5A-E242-4426-A436-A9A76E5F0682}" type="datetime1">
              <a:rPr lang="en-US"/>
              <a:pPr/>
              <a:t>6/21/2011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34B569D-FF80-4D12-8E14-B640F64B7D8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5" name="Freeform 4"/>
          <p:cNvSpPr/>
          <p:nvPr/>
        </p:nvSpPr>
        <p:spPr>
          <a:xfrm rot="15660000">
            <a:off x="5180013" y="1836738"/>
            <a:ext cx="1039812" cy="7135812"/>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pic>
        <p:nvPicPr>
          <p:cNvPr id="6" name="Picture 32" descr="TitleSlid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7" name="Group 26"/>
          <p:cNvGrpSpPr>
            <a:grpSpLocks/>
          </p:cNvGrpSpPr>
          <p:nvPr/>
        </p:nvGrpSpPr>
        <p:grpSpPr bwMode="auto">
          <a:xfrm>
            <a:off x="787400" y="-969963"/>
            <a:ext cx="5637213" cy="2701926"/>
            <a:chOff x="787878" y="-970104"/>
            <a:chExt cx="5636587" cy="2701922"/>
          </a:xfrm>
        </p:grpSpPr>
        <p:sp>
          <p:nvSpPr>
            <p:cNvPr id="8" name="Oval 7"/>
            <p:cNvSpPr/>
            <p:nvPr/>
          </p:nvSpPr>
          <p:spPr>
            <a:xfrm>
              <a:off x="2383139" y="1122219"/>
              <a:ext cx="609532" cy="6095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9" name="Oval 8"/>
            <p:cNvSpPr/>
            <p:nvPr/>
          </p:nvSpPr>
          <p:spPr>
            <a:xfrm>
              <a:off x="2856161" y="76057"/>
              <a:ext cx="1023823" cy="838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0" name="Oval 9"/>
            <p:cNvSpPr/>
            <p:nvPr/>
          </p:nvSpPr>
          <p:spPr>
            <a:xfrm>
              <a:off x="1948212" y="45895"/>
              <a:ext cx="1023823" cy="868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1" name="Pie 10"/>
            <p:cNvSpPr/>
            <p:nvPr/>
          </p:nvSpPr>
          <p:spPr>
            <a:xfrm>
              <a:off x="1219630" y="-765316"/>
              <a:ext cx="3504811" cy="1520823"/>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2" name="Oval 11"/>
            <p:cNvSpPr/>
            <p:nvPr/>
          </p:nvSpPr>
          <p:spPr>
            <a:xfrm>
              <a:off x="2345043" y="141145"/>
              <a:ext cx="1023823" cy="9524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3" name="Arc 12"/>
            <p:cNvSpPr/>
            <p:nvPr/>
          </p:nvSpPr>
          <p:spPr>
            <a:xfrm rot="12469977">
              <a:off x="1178360" y="-177942"/>
              <a:ext cx="1133349" cy="831849"/>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4" name="Pie 13"/>
            <p:cNvSpPr/>
            <p:nvPr/>
          </p:nvSpPr>
          <p:spPr>
            <a:xfrm rot="60000">
              <a:off x="787878" y="-198580"/>
              <a:ext cx="380958"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5" name="Arc 14"/>
            <p:cNvSpPr/>
            <p:nvPr/>
          </p:nvSpPr>
          <p:spPr>
            <a:xfrm rot="6387309">
              <a:off x="4862458" y="-839837"/>
              <a:ext cx="1452561" cy="1671452"/>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6" name="Oval 15"/>
            <p:cNvSpPr/>
            <p:nvPr/>
          </p:nvSpPr>
          <p:spPr>
            <a:xfrm>
              <a:off x="5362545" y="461820"/>
              <a:ext cx="757154" cy="642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7" name="Oval 16"/>
            <p:cNvSpPr/>
            <p:nvPr/>
          </p:nvSpPr>
          <p:spPr>
            <a:xfrm>
              <a:off x="4800632" y="152257"/>
              <a:ext cx="757154" cy="644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8" name="Arc 17"/>
            <p:cNvSpPr/>
            <p:nvPr/>
          </p:nvSpPr>
          <p:spPr>
            <a:xfrm rot="6387309">
              <a:off x="3395747" y="-1039842"/>
              <a:ext cx="1906585" cy="2046060"/>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9" name="Oval 18"/>
            <p:cNvSpPr/>
            <p:nvPr/>
          </p:nvSpPr>
          <p:spPr>
            <a:xfrm>
              <a:off x="6114936" y="590407"/>
              <a:ext cx="152383"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0" name="Oval 19"/>
            <p:cNvSpPr/>
            <p:nvPr/>
          </p:nvSpPr>
          <p:spPr>
            <a:xfrm>
              <a:off x="6191128" y="485632"/>
              <a:ext cx="104763" cy="104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grpSp>
      <p:sp>
        <p:nvSpPr>
          <p:cNvPr id="21" name="Freeform 20"/>
          <p:cNvSpPr/>
          <p:nvPr/>
        </p:nvSpPr>
        <p:spPr>
          <a:xfrm rot="15660000">
            <a:off x="5752306" y="67470"/>
            <a:ext cx="968375" cy="6030912"/>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2" name="Freeform 21"/>
          <p:cNvSpPr/>
          <p:nvPr/>
        </p:nvSpPr>
        <p:spPr>
          <a:xfrm rot="15669120">
            <a:off x="4038600" y="-17462"/>
            <a:ext cx="1789113" cy="8821737"/>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3" name="Freeform 22"/>
          <p:cNvSpPr/>
          <p:nvPr/>
        </p:nvSpPr>
        <p:spPr>
          <a:xfrm rot="15660000">
            <a:off x="6128543" y="621507"/>
            <a:ext cx="931863" cy="5295900"/>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4" name="Freeform 23"/>
          <p:cNvSpPr/>
          <p:nvPr/>
        </p:nvSpPr>
        <p:spPr>
          <a:xfrm rot="15660000">
            <a:off x="5624513" y="77788"/>
            <a:ext cx="962025" cy="6321425"/>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5" name="Freeform 24"/>
          <p:cNvSpPr/>
          <p:nvPr/>
        </p:nvSpPr>
        <p:spPr>
          <a:xfrm rot="15660000">
            <a:off x="6395244" y="411957"/>
            <a:ext cx="552450" cy="510381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6" name="Freeform 25"/>
          <p:cNvSpPr/>
          <p:nvPr/>
        </p:nvSpPr>
        <p:spPr>
          <a:xfrm rot="15660000">
            <a:off x="7469188" y="1865313"/>
            <a:ext cx="528637" cy="2947987"/>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7" name="Rectangle 2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2" name="Title 1"/>
          <p:cNvSpPr>
            <a:spLocks noGrp="1"/>
          </p:cNvSpPr>
          <p:nvPr>
            <p:ph type="ctrTitle"/>
          </p:nvPr>
        </p:nvSpPr>
        <p:spPr>
          <a:xfrm rot="21042312">
            <a:off x="1248863" y="3564661"/>
            <a:ext cx="7324068" cy="1612607"/>
          </a:xfrm>
        </p:spPr>
        <p:txBody>
          <a:bodyPr anchor="b">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rtlCol="0"/>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36" name="Subtitle 2"/>
          <p:cNvSpPr>
            <a:spLocks noGrp="1"/>
          </p:cNvSpPr>
          <p:nvPr>
            <p:ph type="subTitle" idx="1"/>
          </p:nvPr>
        </p:nvSpPr>
        <p:spPr>
          <a:xfrm rot="21060000">
            <a:off x="2550459" y="4990824"/>
            <a:ext cx="6400800" cy="914400"/>
          </a:xfrm>
        </p:spPr>
        <p:txBody>
          <a:bodyPr anchor="ct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1" descr="SectionHead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Freeform 4"/>
          <p:cNvSpPr/>
          <p:nvPr/>
        </p:nvSpPr>
        <p:spPr>
          <a:xfrm rot="4809906">
            <a:off x="3408362" y="1817688"/>
            <a:ext cx="1100137" cy="8104188"/>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6" name="Freeform 5"/>
          <p:cNvSpPr/>
          <p:nvPr/>
        </p:nvSpPr>
        <p:spPr>
          <a:xfrm rot="15600000" flipH="1" flipV="1">
            <a:off x="3393281" y="-445293"/>
            <a:ext cx="2008187" cy="926465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grpSp>
        <p:nvGrpSpPr>
          <p:cNvPr id="7" name="Group 32"/>
          <p:cNvGrpSpPr>
            <a:grpSpLocks/>
          </p:cNvGrpSpPr>
          <p:nvPr/>
        </p:nvGrpSpPr>
        <p:grpSpPr bwMode="auto">
          <a:xfrm>
            <a:off x="2786063" y="-981075"/>
            <a:ext cx="4392612" cy="2733675"/>
            <a:chOff x="2786799" y="-981635"/>
            <a:chExt cx="4391155" cy="2734235"/>
          </a:xfrm>
        </p:grpSpPr>
        <p:sp>
          <p:nvSpPr>
            <p:cNvPr id="8" name="Oval 7"/>
            <p:cNvSpPr/>
            <p:nvPr/>
          </p:nvSpPr>
          <p:spPr>
            <a:xfrm>
              <a:off x="4495969" y="1142875"/>
              <a:ext cx="609398" cy="6097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grpSp>
          <p:nvGrpSpPr>
            <p:cNvPr id="9" name="Group 30"/>
            <p:cNvGrpSpPr>
              <a:grpSpLocks/>
            </p:cNvGrpSpPr>
            <p:nvPr/>
          </p:nvGrpSpPr>
          <p:grpSpPr bwMode="auto">
            <a:xfrm flipH="1">
              <a:off x="2913758" y="-725995"/>
              <a:ext cx="1671083" cy="1686270"/>
              <a:chOff x="7015488" y="-737356"/>
              <a:chExt cx="1671083" cy="1686270"/>
            </a:xfrm>
          </p:grpSpPr>
          <p:sp>
            <p:nvSpPr>
              <p:cNvPr id="17" name="Arc 16"/>
              <p:cNvSpPr/>
              <p:nvPr/>
            </p:nvSpPr>
            <p:spPr>
              <a:xfrm rot="6387309">
                <a:off x="7124600" y="-846468"/>
                <a:ext cx="1452860" cy="1671083"/>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8" name="Oval 17"/>
              <p:cNvSpPr/>
              <p:nvPr/>
            </p:nvSpPr>
            <p:spPr>
              <a:xfrm>
                <a:off x="7624887" y="305844"/>
                <a:ext cx="756986" cy="643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9" name="Oval 18"/>
              <p:cNvSpPr/>
              <p:nvPr/>
            </p:nvSpPr>
            <p:spPr>
              <a:xfrm>
                <a:off x="7063098" y="145475"/>
                <a:ext cx="755400" cy="644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grpSp>
        <p:grpSp>
          <p:nvGrpSpPr>
            <p:cNvPr id="10" name="Group 29"/>
            <p:cNvGrpSpPr>
              <a:grpSpLocks/>
            </p:cNvGrpSpPr>
            <p:nvPr/>
          </p:nvGrpSpPr>
          <p:grpSpPr bwMode="auto">
            <a:xfrm>
              <a:off x="3353348" y="-981634"/>
              <a:ext cx="3824606" cy="2064172"/>
              <a:chOff x="3441716" y="-977152"/>
              <a:chExt cx="4193438" cy="2064172"/>
            </a:xfrm>
          </p:grpSpPr>
          <p:sp>
            <p:nvSpPr>
              <p:cNvPr id="13" name="Pie 12"/>
              <p:cNvSpPr/>
              <p:nvPr/>
            </p:nvSpPr>
            <p:spPr>
              <a:xfrm>
                <a:off x="3481737" y="-772324"/>
                <a:ext cx="3504392" cy="1521138"/>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4" name="Oval 13"/>
              <p:cNvSpPr/>
              <p:nvPr/>
            </p:nvSpPr>
            <p:spPr>
              <a:xfrm>
                <a:off x="4607527" y="134325"/>
                <a:ext cx="1023129" cy="9526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5" name="Arc 14"/>
              <p:cNvSpPr/>
              <p:nvPr/>
            </p:nvSpPr>
            <p:spPr>
              <a:xfrm rot="12469977">
                <a:off x="3441716" y="-184829"/>
                <a:ext cx="1132751" cy="830433"/>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6" name="Arc 15"/>
              <p:cNvSpPr/>
              <p:nvPr/>
            </p:nvSpPr>
            <p:spPr>
              <a:xfrm rot="6387309">
                <a:off x="5659330" y="-1047587"/>
                <a:ext cx="1905390" cy="204625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grpSp>
        <p:sp>
          <p:nvSpPr>
            <p:cNvPr id="11" name="Oval 10"/>
            <p:cNvSpPr/>
            <p:nvPr/>
          </p:nvSpPr>
          <p:spPr>
            <a:xfrm>
              <a:off x="3062932" y="90148"/>
              <a:ext cx="268198" cy="26675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2" name="Chord 11"/>
            <p:cNvSpPr/>
            <p:nvPr/>
          </p:nvSpPr>
          <p:spPr>
            <a:xfrm rot="17618442">
              <a:off x="2809760" y="-85246"/>
              <a:ext cx="182600" cy="228524"/>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grpSp>
      <p:sp>
        <p:nvSpPr>
          <p:cNvPr id="20" name="Round Same Side Corner Rectangle 19"/>
          <p:cNvSpPr/>
          <p:nvPr/>
        </p:nvSpPr>
        <p:spPr>
          <a:xfrm rot="4733987">
            <a:off x="1458913" y="2141538"/>
            <a:ext cx="809625" cy="2606675"/>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21" name="Freeform 20"/>
          <p:cNvSpPr/>
          <p:nvPr/>
        </p:nvSpPr>
        <p:spPr>
          <a:xfrm rot="4733987">
            <a:off x="814388" y="2201862"/>
            <a:ext cx="700088" cy="2513013"/>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22" name="Freeform 21"/>
          <p:cNvSpPr/>
          <p:nvPr/>
        </p:nvSpPr>
        <p:spPr>
          <a:xfrm rot="4733987">
            <a:off x="390524" y="3357563"/>
            <a:ext cx="379413" cy="1208088"/>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23" name="Rectangle 22"/>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3" name="Text Placeholder 2"/>
          <p:cNvSpPr>
            <a:spLocks noGrp="1"/>
          </p:cNvSpPr>
          <p:nvPr>
            <p:ph type="body" idx="1"/>
          </p:nvPr>
        </p:nvSpPr>
        <p:spPr>
          <a:xfrm rot="21000000">
            <a:off x="887172" y="5303003"/>
            <a:ext cx="6904501" cy="977900"/>
          </a:xfrm>
        </p:spPr>
        <p:txBody>
          <a:bodyPr anchor="ct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rot="21000000">
            <a:off x="600152" y="3389654"/>
            <a:ext cx="7622161" cy="1679594"/>
          </a:xfrm>
        </p:spPr>
        <p:txBody>
          <a:bodyPr rtlCol="0" anchor="b">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 Same Side Corner Rectangle 4"/>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C836C730-9A70-48FF-9F08-3C798C135AA4}" type="datetime1">
              <a:rPr lang="en-US"/>
              <a:pPr/>
              <a:t>6/21/2011</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5FB274D0-D101-47D2-936D-05FCDB2CE2C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ound Same Side Corner Rectangle 6"/>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fld id="{39F83504-1675-4475-86E1-8EB4D8CF9D4F}" type="datetime1">
              <a:rPr lang="en-US"/>
              <a:pPr/>
              <a:t>6/21/2011</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
        <p:nvSpPr>
          <p:cNvPr id="10" name="Slide Number Placeholder 8"/>
          <p:cNvSpPr>
            <a:spLocks noGrp="1"/>
          </p:cNvSpPr>
          <p:nvPr>
            <p:ph type="sldNum" sz="quarter" idx="12"/>
          </p:nvPr>
        </p:nvSpPr>
        <p:spPr/>
        <p:txBody>
          <a:bodyPr/>
          <a:lstStyle>
            <a:lvl1pPr>
              <a:defRPr/>
            </a:lvl1pPr>
          </a:lstStyle>
          <a:p>
            <a:fld id="{FF92EB87-C267-4AAB-8895-79DEE1070D0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 Same Side Corner Rectangle 2"/>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4C793983-C11A-452A-941A-90A340F0C915}" type="datetime1">
              <a:rPr lang="en-US"/>
              <a:pPr/>
              <a:t>6/21/2011</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DED5B078-F048-4E29-BCAE-8E0349B43D0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BB76D37-2FA4-4DD3-9C60-BF1DF3F38D9E}" type="datetime1">
              <a:rPr lang="en-US"/>
              <a:pPr/>
              <a:t>6/21/2011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5B20885-8D75-41BD-BC81-AFD70346523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6B6934D6-9729-428A-A4C5-9E0C01347F62}" type="datetime1">
              <a:rPr lang="en-US"/>
              <a:pPr/>
              <a:t>6/21/2011</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B7785E3F-7D67-4090-B857-C6BB8FAC179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6" descr="TextSlideOverlay.png"/>
          <p:cNvPicPr>
            <a:picLocks noChangeAspect="1"/>
          </p:cNvPicPr>
          <p:nvPr/>
        </p:nvPicPr>
        <p:blipFill>
          <a:blip r:embed="rId17"/>
          <a:srcRect/>
          <a:stretch>
            <a:fillRect/>
          </a:stretch>
        </p:blipFill>
        <p:spPr bwMode="auto">
          <a:xfrm>
            <a:off x="0" y="0"/>
            <a:ext cx="9144000" cy="6858000"/>
          </a:xfrm>
          <a:prstGeom prst="rect">
            <a:avLst/>
          </a:prstGeom>
          <a:noFill/>
          <a:ln w="9525">
            <a:noFill/>
            <a:miter lim="800000"/>
            <a:headEnd/>
            <a:tailEnd/>
          </a:ln>
        </p:spPr>
      </p:pic>
      <p:grpSp>
        <p:nvGrpSpPr>
          <p:cNvPr id="1027" name="Group 7"/>
          <p:cNvGrpSpPr>
            <a:grpSpLocks/>
          </p:cNvGrpSpPr>
          <p:nvPr/>
        </p:nvGrpSpPr>
        <p:grpSpPr bwMode="auto">
          <a:xfrm>
            <a:off x="-573088" y="-606425"/>
            <a:ext cx="7562851" cy="1982788"/>
            <a:chOff x="-573169" y="-607194"/>
            <a:chExt cx="7563453" cy="1983277"/>
          </a:xfrm>
        </p:grpSpPr>
        <p:grpSp>
          <p:nvGrpSpPr>
            <p:cNvPr id="1034" name="Group 32"/>
            <p:cNvGrpSpPr>
              <a:grpSpLocks/>
            </p:cNvGrpSpPr>
            <p:nvPr userDrawn="1"/>
          </p:nvGrpSpPr>
          <p:grpSpPr bwMode="auto">
            <a:xfrm>
              <a:off x="-263314" y="-607194"/>
              <a:ext cx="7253598" cy="1983277"/>
              <a:chOff x="-263314" y="-607194"/>
              <a:chExt cx="7253598" cy="1983277"/>
            </a:xfrm>
          </p:grpSpPr>
          <p:sp>
            <p:nvSpPr>
              <p:cNvPr id="11" name="Oval 10"/>
              <p:cNvSpPr/>
              <p:nvPr userDrawn="1"/>
            </p:nvSpPr>
            <p:spPr>
              <a:xfrm rot="4368687">
                <a:off x="2840180" y="-41839"/>
                <a:ext cx="581168" cy="7906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2" name="Oval 11"/>
              <p:cNvSpPr/>
              <p:nvPr userDrawn="1"/>
            </p:nvSpPr>
            <p:spPr>
              <a:xfrm>
                <a:off x="334955" y="12084"/>
                <a:ext cx="1189132" cy="1013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3" name="Arc 12"/>
              <p:cNvSpPr/>
              <p:nvPr userDrawn="1"/>
            </p:nvSpPr>
            <p:spPr>
              <a:xfrm rot="6387309">
                <a:off x="5839162" y="-548343"/>
                <a:ext cx="1106761" cy="1195483"/>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4" name="Oval 13"/>
              <p:cNvSpPr/>
              <p:nvPr userDrawn="1"/>
            </p:nvSpPr>
            <p:spPr>
              <a:xfrm>
                <a:off x="5472513" y="62896"/>
                <a:ext cx="609648" cy="4906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5" name="Pie 14"/>
              <p:cNvSpPr/>
              <p:nvPr userDrawn="1"/>
            </p:nvSpPr>
            <p:spPr>
              <a:xfrm>
                <a:off x="-7974" y="-607194"/>
                <a:ext cx="1385998" cy="120521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6" name="Pie 15"/>
              <p:cNvSpPr/>
              <p:nvPr userDrawn="1"/>
            </p:nvSpPr>
            <p:spPr>
              <a:xfrm>
                <a:off x="1905116" y="-402356"/>
                <a:ext cx="1600327" cy="80029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7" name="Oval 16"/>
              <p:cNvSpPr/>
              <p:nvPr userDrawn="1"/>
            </p:nvSpPr>
            <p:spPr>
              <a:xfrm>
                <a:off x="2630662" y="761568"/>
                <a:ext cx="417545" cy="4176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8" name="Oval 17"/>
              <p:cNvSpPr/>
              <p:nvPr userDrawn="1"/>
            </p:nvSpPr>
            <p:spPr>
              <a:xfrm rot="2510439">
                <a:off x="169841" y="162934"/>
                <a:ext cx="779524" cy="982904"/>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19" name="Pie 18"/>
              <p:cNvSpPr/>
              <p:nvPr userDrawn="1"/>
            </p:nvSpPr>
            <p:spPr>
              <a:xfrm rot="16200000">
                <a:off x="-263626" y="842596"/>
                <a:ext cx="533532" cy="533442"/>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0" name="Oval 19"/>
              <p:cNvSpPr/>
              <p:nvPr userDrawn="1"/>
            </p:nvSpPr>
            <p:spPr>
              <a:xfrm>
                <a:off x="1559014" y="491627"/>
                <a:ext cx="228618" cy="1937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1" name="Pie 20"/>
              <p:cNvSpPr/>
              <p:nvPr userDrawn="1"/>
            </p:nvSpPr>
            <p:spPr>
              <a:xfrm>
                <a:off x="990644" y="-604018"/>
                <a:ext cx="1385998" cy="120521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2" name="Pie 21"/>
              <p:cNvSpPr/>
              <p:nvPr userDrawn="1"/>
            </p:nvSpPr>
            <p:spPr>
              <a:xfrm>
                <a:off x="5181977" y="-343604"/>
                <a:ext cx="1600327" cy="685969"/>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3" name="Oval 22"/>
              <p:cNvSpPr/>
              <p:nvPr userDrawn="1"/>
            </p:nvSpPr>
            <p:spPr>
              <a:xfrm>
                <a:off x="5728121" y="62896"/>
                <a:ext cx="685855" cy="5335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4" name="Pie 23"/>
              <p:cNvSpPr/>
              <p:nvPr userDrawn="1"/>
            </p:nvSpPr>
            <p:spPr>
              <a:xfrm>
                <a:off x="6136141" y="-257858"/>
                <a:ext cx="838267" cy="52718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5" name="Oval 24"/>
              <p:cNvSpPr/>
              <p:nvPr userDrawn="1"/>
            </p:nvSpPr>
            <p:spPr>
              <a:xfrm rot="4368687">
                <a:off x="3664159" y="-146629"/>
                <a:ext cx="582756" cy="90970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6" name="Pie 25"/>
              <p:cNvSpPr/>
              <p:nvPr userDrawn="1"/>
            </p:nvSpPr>
            <p:spPr>
              <a:xfrm>
                <a:off x="4384989" y="-146705"/>
                <a:ext cx="300062" cy="300112"/>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7" name="Pie 26"/>
              <p:cNvSpPr/>
              <p:nvPr userDrawn="1"/>
            </p:nvSpPr>
            <p:spPr>
              <a:xfrm>
                <a:off x="4756493" y="-119712"/>
                <a:ext cx="182578" cy="228657"/>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8" name="Pie 27"/>
              <p:cNvSpPr/>
              <p:nvPr userDrawn="1"/>
            </p:nvSpPr>
            <p:spPr>
              <a:xfrm>
                <a:off x="5029565" y="-114948"/>
                <a:ext cx="228618" cy="228656"/>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29" name="Oval 28"/>
              <p:cNvSpPr/>
              <p:nvPr userDrawn="1"/>
            </p:nvSpPr>
            <p:spPr>
              <a:xfrm>
                <a:off x="2403631" y="-619"/>
                <a:ext cx="665216" cy="66532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sp>
            <p:nvSpPr>
              <p:cNvPr id="30" name="Pie 29"/>
              <p:cNvSpPr/>
              <p:nvPr userDrawn="1"/>
            </p:nvSpPr>
            <p:spPr>
              <a:xfrm>
                <a:off x="3011693" y="-299143"/>
                <a:ext cx="838267" cy="60975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grpSp>
        <p:sp>
          <p:nvSpPr>
            <p:cNvPr id="10" name="Pie 9"/>
            <p:cNvSpPr/>
            <p:nvPr userDrawn="1"/>
          </p:nvSpPr>
          <p:spPr>
            <a:xfrm rot="16200000">
              <a:off x="-430353" y="-79920"/>
              <a:ext cx="851110" cy="1136741"/>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en-US">
                <a:solidFill>
                  <a:srgbClr val="FFFFFF"/>
                </a:solidFill>
                <a:ea typeface="ＭＳ Ｐゴシック" charset="-128"/>
              </a:endParaRPr>
            </a:p>
          </p:txBody>
        </p:sp>
      </p:grpSp>
      <p:sp>
        <p:nvSpPr>
          <p:cNvPr id="1028" name="Title Placeholder 1"/>
          <p:cNvSpPr>
            <a:spLocks noGrp="1"/>
          </p:cNvSpPr>
          <p:nvPr>
            <p:ph type="title"/>
          </p:nvPr>
        </p:nvSpPr>
        <p:spPr bwMode="auto">
          <a:xfrm>
            <a:off x="712788" y="1371600"/>
            <a:ext cx="7716837"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712788" y="3011488"/>
            <a:ext cx="7716837" cy="3389312"/>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7788" y="300038"/>
            <a:ext cx="2743200" cy="184150"/>
          </a:xfrm>
          <a:prstGeom prst="rect">
            <a:avLst/>
          </a:prstGeom>
        </p:spPr>
        <p:txBody>
          <a:bodyPr vert="horz" wrap="square" lIns="91440" tIns="45720" rIns="91440" bIns="45720" numCol="1" anchor="ctr" anchorCtr="0" compatLnSpc="1">
            <a:prstTxWarp prst="textNoShape">
              <a:avLst/>
            </a:prstTxWarp>
          </a:bodyPr>
          <a:lstStyle>
            <a:lvl1pPr>
              <a:lnSpc>
                <a:spcPts val="1200"/>
              </a:lnSpc>
              <a:defRPr sz="1000">
                <a:solidFill>
                  <a:schemeClr val="bg1"/>
                </a:solidFill>
                <a:latin typeface="Arial Rounded MT Bold" pitchFamily="34" charset="0"/>
              </a:defRPr>
            </a:lvl1pPr>
          </a:lstStyle>
          <a:p>
            <a:fld id="{D5919BC5-D082-4E24-973A-A4D50E7FA9AD}" type="datetime1">
              <a:rPr lang="en-US"/>
              <a:pPr/>
              <a:t>6/21/2011</a:t>
            </a:fld>
            <a:endParaRPr lang="en-US"/>
          </a:p>
        </p:txBody>
      </p:sp>
      <p:sp>
        <p:nvSpPr>
          <p:cNvPr id="5" name="Footer Placeholder 4"/>
          <p:cNvSpPr>
            <a:spLocks noGrp="1"/>
          </p:cNvSpPr>
          <p:nvPr>
            <p:ph type="ftr" sz="quarter" idx="3"/>
          </p:nvPr>
        </p:nvSpPr>
        <p:spPr>
          <a:xfrm>
            <a:off x="76200" y="115888"/>
            <a:ext cx="2743200" cy="184150"/>
          </a:xfrm>
          <a:prstGeom prst="rect">
            <a:avLst/>
          </a:prstGeom>
        </p:spPr>
        <p:txBody>
          <a:bodyPr vert="horz" wrap="square" lIns="91440" tIns="45720" rIns="91440" bIns="45720" numCol="1" anchor="ctr" anchorCtr="0" compatLnSpc="1">
            <a:prstTxWarp prst="textNoShape">
              <a:avLst/>
            </a:prstTxWarp>
          </a:bodyPr>
          <a:lstStyle>
            <a:lvl1pPr>
              <a:lnSpc>
                <a:spcPts val="1200"/>
              </a:lnSpc>
              <a:defRPr sz="1000">
                <a:solidFill>
                  <a:schemeClr val="bg1"/>
                </a:solidFill>
                <a:latin typeface="Arial Rounded MT Bold" pitchFamily="34" charset="0"/>
              </a:defRPr>
            </a:lvl1pPr>
          </a:lstStyle>
          <a:p>
            <a:endParaRPr lang="en-US"/>
          </a:p>
        </p:txBody>
      </p:sp>
      <p:sp>
        <p:nvSpPr>
          <p:cNvPr id="6" name="Slide Number Placeholder 5"/>
          <p:cNvSpPr>
            <a:spLocks noGrp="1"/>
          </p:cNvSpPr>
          <p:nvPr>
            <p:ph type="sldNum" sz="quarter" idx="4"/>
          </p:nvPr>
        </p:nvSpPr>
        <p:spPr>
          <a:xfrm>
            <a:off x="76200" y="604838"/>
            <a:ext cx="1385888" cy="233362"/>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Arial Rounded MT Bold" pitchFamily="34" charset="0"/>
              </a:defRPr>
            </a:lvl1pPr>
          </a:lstStyle>
          <a:p>
            <a:fld id="{CB6EF702-5F9C-4EAF-AC60-F3CEE1A481A7}" type="slidenum">
              <a:rPr lang="en-US"/>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49" r:id="rId8"/>
    <p:sldLayoutId id="2147484857" r:id="rId9"/>
    <p:sldLayoutId id="2147484858" r:id="rId10"/>
    <p:sldLayoutId id="2147484859" r:id="rId11"/>
    <p:sldLayoutId id="2147484860" r:id="rId12"/>
    <p:sldLayoutId id="2147484861" r:id="rId13"/>
    <p:sldLayoutId id="2147484862" r:id="rId14"/>
    <p:sldLayoutId id="2147484863" r:id="rId15"/>
  </p:sldLayoutIdLst>
  <p:txStyles>
    <p:titleStyle>
      <a:lvl1pPr algn="l" rtl="0" eaLnBrk="0" fontAlgn="base" hangingPunct="0">
        <a:lnSpc>
          <a:spcPts val="5600"/>
        </a:lnSpc>
        <a:spcBef>
          <a:spcPct val="0"/>
        </a:spcBef>
        <a:spcAft>
          <a:spcPct val="0"/>
        </a:spcAft>
        <a:defRPr sz="4600" kern="1200">
          <a:solidFill>
            <a:schemeClr val="bg1"/>
          </a:solidFill>
          <a:latin typeface="+mj-lt"/>
          <a:ea typeface="ＭＳ Ｐゴシック" charset="-128"/>
          <a:cs typeface="ＭＳ Ｐゴシック" charset="-128"/>
        </a:defRPr>
      </a:lvl1pPr>
      <a:lvl2pPr algn="l" rtl="0" eaLnBrk="0" fontAlgn="base" hangingPunct="0">
        <a:lnSpc>
          <a:spcPts val="5600"/>
        </a:lnSpc>
        <a:spcBef>
          <a:spcPct val="0"/>
        </a:spcBef>
        <a:spcAft>
          <a:spcPct val="0"/>
        </a:spcAft>
        <a:defRPr sz="4600">
          <a:solidFill>
            <a:schemeClr val="bg1"/>
          </a:solidFill>
          <a:latin typeface="Arial Rounded MT Bold" charset="0"/>
          <a:ea typeface="ＭＳ Ｐゴシック" charset="-128"/>
          <a:cs typeface="ＭＳ Ｐゴシック" charset="-128"/>
        </a:defRPr>
      </a:lvl2pPr>
      <a:lvl3pPr algn="l" rtl="0" eaLnBrk="0" fontAlgn="base" hangingPunct="0">
        <a:lnSpc>
          <a:spcPts val="5600"/>
        </a:lnSpc>
        <a:spcBef>
          <a:spcPct val="0"/>
        </a:spcBef>
        <a:spcAft>
          <a:spcPct val="0"/>
        </a:spcAft>
        <a:defRPr sz="4600">
          <a:solidFill>
            <a:schemeClr val="bg1"/>
          </a:solidFill>
          <a:latin typeface="Arial Rounded MT Bold" charset="0"/>
          <a:ea typeface="ＭＳ Ｐゴシック" charset="-128"/>
          <a:cs typeface="ＭＳ Ｐゴシック" charset="-128"/>
        </a:defRPr>
      </a:lvl3pPr>
      <a:lvl4pPr algn="l" rtl="0" eaLnBrk="0" fontAlgn="base" hangingPunct="0">
        <a:lnSpc>
          <a:spcPts val="5600"/>
        </a:lnSpc>
        <a:spcBef>
          <a:spcPct val="0"/>
        </a:spcBef>
        <a:spcAft>
          <a:spcPct val="0"/>
        </a:spcAft>
        <a:defRPr sz="4600">
          <a:solidFill>
            <a:schemeClr val="bg1"/>
          </a:solidFill>
          <a:latin typeface="Arial Rounded MT Bold" charset="0"/>
          <a:ea typeface="ＭＳ Ｐゴシック" charset="-128"/>
          <a:cs typeface="ＭＳ Ｐゴシック" charset="-128"/>
        </a:defRPr>
      </a:lvl4pPr>
      <a:lvl5pPr algn="l" rtl="0" eaLnBrk="0" fontAlgn="base" hangingPunct="0">
        <a:lnSpc>
          <a:spcPts val="5600"/>
        </a:lnSpc>
        <a:spcBef>
          <a:spcPct val="0"/>
        </a:spcBef>
        <a:spcAft>
          <a:spcPct val="0"/>
        </a:spcAft>
        <a:defRPr sz="4600">
          <a:solidFill>
            <a:schemeClr val="bg1"/>
          </a:solidFill>
          <a:latin typeface="Arial Rounded MT Bold" charset="0"/>
          <a:ea typeface="ＭＳ Ｐゴシック" charset="-128"/>
          <a:cs typeface="ＭＳ Ｐゴシック" charset="-128"/>
        </a:defRPr>
      </a:lvl5pPr>
      <a:lvl6pPr marL="457200" algn="l" rtl="0" fontAlgn="base">
        <a:lnSpc>
          <a:spcPts val="5600"/>
        </a:lnSpc>
        <a:spcBef>
          <a:spcPct val="0"/>
        </a:spcBef>
        <a:spcAft>
          <a:spcPct val="0"/>
        </a:spcAft>
        <a:defRPr sz="4600">
          <a:solidFill>
            <a:schemeClr val="bg1"/>
          </a:solidFill>
          <a:latin typeface="Arial Rounded MT Bold" charset="0"/>
          <a:ea typeface="ＭＳ Ｐゴシック" charset="-128"/>
          <a:cs typeface="ＭＳ Ｐゴシック" charset="-128"/>
        </a:defRPr>
      </a:lvl6pPr>
      <a:lvl7pPr marL="914400" algn="l" rtl="0" fontAlgn="base">
        <a:lnSpc>
          <a:spcPts val="5600"/>
        </a:lnSpc>
        <a:spcBef>
          <a:spcPct val="0"/>
        </a:spcBef>
        <a:spcAft>
          <a:spcPct val="0"/>
        </a:spcAft>
        <a:defRPr sz="4600">
          <a:solidFill>
            <a:schemeClr val="bg1"/>
          </a:solidFill>
          <a:latin typeface="Arial Rounded MT Bold" charset="0"/>
          <a:ea typeface="ＭＳ Ｐゴシック" charset="-128"/>
          <a:cs typeface="ＭＳ Ｐゴシック" charset="-128"/>
        </a:defRPr>
      </a:lvl7pPr>
      <a:lvl8pPr marL="1371600" algn="l" rtl="0" fontAlgn="base">
        <a:lnSpc>
          <a:spcPts val="5600"/>
        </a:lnSpc>
        <a:spcBef>
          <a:spcPct val="0"/>
        </a:spcBef>
        <a:spcAft>
          <a:spcPct val="0"/>
        </a:spcAft>
        <a:defRPr sz="4600">
          <a:solidFill>
            <a:schemeClr val="bg1"/>
          </a:solidFill>
          <a:latin typeface="Arial Rounded MT Bold" charset="0"/>
          <a:ea typeface="ＭＳ Ｐゴシック" charset="-128"/>
          <a:cs typeface="ＭＳ Ｐゴシック" charset="-128"/>
        </a:defRPr>
      </a:lvl8pPr>
      <a:lvl9pPr marL="1828800" algn="l" rtl="0" fontAlgn="base">
        <a:lnSpc>
          <a:spcPts val="5600"/>
        </a:lnSpc>
        <a:spcBef>
          <a:spcPct val="0"/>
        </a:spcBef>
        <a:spcAft>
          <a:spcPct val="0"/>
        </a:spcAft>
        <a:defRPr sz="4600">
          <a:solidFill>
            <a:schemeClr val="bg1"/>
          </a:solidFill>
          <a:latin typeface="Arial Rounded MT Bold" charset="0"/>
          <a:ea typeface="ＭＳ Ｐゴシック" charset="-128"/>
          <a:cs typeface="ＭＳ Ｐゴシック" charset="-128"/>
        </a:defRPr>
      </a:lvl9pPr>
    </p:titleStyle>
    <p:bodyStyle>
      <a:lvl1pPr marL="342900" indent="-342900" algn="l" rtl="0" eaLnBrk="0" fontAlgn="base" hangingPunct="0">
        <a:spcBef>
          <a:spcPct val="0"/>
        </a:spcBef>
        <a:spcAft>
          <a:spcPts val="2000"/>
        </a:spcAft>
        <a:buBlip>
          <a:blip r:embed="rId18"/>
        </a:buBlip>
        <a:defRPr sz="2400" kern="1200">
          <a:solidFill>
            <a:schemeClr val="bg1"/>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631825" indent="-282575" algn="l" rtl="0" eaLnBrk="0" fontAlgn="base" hangingPunct="0">
        <a:spcBef>
          <a:spcPct val="0"/>
        </a:spcBef>
        <a:spcAft>
          <a:spcPts val="1000"/>
        </a:spcAft>
        <a:buBlip>
          <a:blip r:embed="rId18"/>
        </a:buBlip>
        <a:defRPr sz="2200" kern="1200">
          <a:solidFill>
            <a:schemeClr val="bg1"/>
          </a:solidFill>
          <a:effectLst>
            <a:outerShdw blurRad="38100" dist="38100" dir="2700000" algn="tl">
              <a:srgbClr val="000000">
                <a:alpha val="43137"/>
              </a:srgbClr>
            </a:outerShdw>
          </a:effectLst>
          <a:latin typeface="+mn-lt"/>
          <a:ea typeface="ＭＳ Ｐゴシック" charset="-128"/>
          <a:cs typeface="+mn-cs"/>
        </a:defRPr>
      </a:lvl2pPr>
      <a:lvl3pPr marL="914400" indent="-282575" algn="l" rtl="0" eaLnBrk="0" fontAlgn="base" hangingPunct="0">
        <a:spcBef>
          <a:spcPct val="0"/>
        </a:spcBef>
        <a:spcAft>
          <a:spcPts val="1000"/>
        </a:spcAft>
        <a:buBlip>
          <a:blip r:embed="rId18"/>
        </a:buBlip>
        <a:defRPr sz="2000" kern="1200">
          <a:solidFill>
            <a:schemeClr val="bg1"/>
          </a:solidFill>
          <a:effectLst>
            <a:outerShdw blurRad="38100" dist="38100" dir="2700000" algn="tl">
              <a:srgbClr val="000000">
                <a:alpha val="43137"/>
              </a:srgbClr>
            </a:outerShdw>
          </a:effectLst>
          <a:latin typeface="+mn-lt"/>
          <a:ea typeface="ＭＳ Ｐゴシック" charset="-128"/>
          <a:cs typeface="+mn-cs"/>
        </a:defRPr>
      </a:lvl3pPr>
      <a:lvl4pPr marL="1196975" indent="-282575" algn="l" rtl="0" eaLnBrk="0" fontAlgn="base" hangingPunct="0">
        <a:spcBef>
          <a:spcPct val="0"/>
        </a:spcBef>
        <a:spcAft>
          <a:spcPts val="1000"/>
        </a:spcAft>
        <a:buBlip>
          <a:blip r:embed="rId18"/>
        </a:buBlip>
        <a:defRPr kern="1200">
          <a:solidFill>
            <a:schemeClr val="bg1"/>
          </a:solidFill>
          <a:effectLst>
            <a:outerShdw blurRad="38100" dist="38100" dir="2700000" algn="tl">
              <a:srgbClr val="000000">
                <a:alpha val="43137"/>
              </a:srgbClr>
            </a:outerShdw>
          </a:effectLst>
          <a:latin typeface="+mn-lt"/>
          <a:ea typeface="ＭＳ Ｐゴシック" charset="-128"/>
          <a:cs typeface="+mn-cs"/>
        </a:defRPr>
      </a:lvl4pPr>
      <a:lvl5pPr marL="1492250" indent="-295275" algn="l" rtl="0" eaLnBrk="0" fontAlgn="base" hangingPunct="0">
        <a:spcBef>
          <a:spcPct val="0"/>
        </a:spcBef>
        <a:spcAft>
          <a:spcPts val="1000"/>
        </a:spcAft>
        <a:buBlip>
          <a:blip r:embed="rId18"/>
        </a:buBlip>
        <a:defRPr kern="1200">
          <a:solidFill>
            <a:schemeClr val="bg1"/>
          </a:solidFill>
          <a:effectLst>
            <a:outerShdw blurRad="38100" dist="38100" dir="2700000" algn="tl">
              <a:srgbClr val="000000">
                <a:alpha val="43137"/>
              </a:srgbClr>
            </a:outerShdw>
          </a:effectLst>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safarimontage.com/Default.aspx"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lth3.k12.il.us/rhampton/mi/mi.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slide" Target="slide2.xml"/><Relationship Id="rId4" Type="http://schemas.openxmlformats.org/officeDocument/2006/relationships/oleObject" Targe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pbs.org/wnet/gperf/education/ed_mi_overview.html" TargetMode="External"/><Relationship Id="rId2" Type="http://schemas.openxmlformats.org/officeDocument/2006/relationships/hyperlink" Target="http://www.mcmel.org/erica.mi/technology.html" TargetMode="External"/><Relationship Id="rId1" Type="http://schemas.openxmlformats.org/officeDocument/2006/relationships/slideLayout" Target="../slideLayouts/slideLayout2.xml"/><Relationship Id="rId6" Type="http://schemas.openxmlformats.org/officeDocument/2006/relationships/hyperlink" Target="http://www.infed.org/thinkers/gardner.htm" TargetMode="External"/><Relationship Id="rId5" Type="http://schemas.openxmlformats.org/officeDocument/2006/relationships/hyperlink" Target="http://www.howardgardner.com/bio/bio.html" TargetMode="External"/><Relationship Id="rId4" Type="http://schemas.openxmlformats.org/officeDocument/2006/relationships/hyperlink" Target="http://www.pz.harvard.edu/pis/hg.ht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new-oceans.co.uk/new/education/images/multint2.gif" TargetMode="External"/><Relationship Id="rId3" Type="http://schemas.openxmlformats.org/officeDocument/2006/relationships/hyperlink" Target="http://www.tea.state.tx.us/index2.aspx?id=5415" TargetMode="External"/><Relationship Id="rId7" Type="http://schemas.openxmlformats.org/officeDocument/2006/relationships/hyperlink" Target="http://web.mac.com/todddaniel/Professor_Todd/Great_Ideas_in_Psychology_Podcast/rss.x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discoveryeducation.com/" TargetMode="External"/><Relationship Id="rId5" Type="http://schemas.openxmlformats.org/officeDocument/2006/relationships/hyperlink" Target="http://www.edutopia.org/multiple-intelligences-learning-styles-quiz" TargetMode="External"/><Relationship Id="rId4" Type="http://schemas.openxmlformats.org/officeDocument/2006/relationships/hyperlink" Target="http://www.edutopia.org/multiple-intelligences-howard-gardner-video" TargetMode="External"/><Relationship Id="rId9" Type="http://schemas.openxmlformats.org/officeDocument/2006/relationships/hyperlink" Target="http://www.edutopia.org/multiple-intelligences-key-learning-community-video"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howardgardner.com/bio/bio.html"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hyperlink" Target="http://www.howardgardner.com/bio/bio.html" TargetMode="External"/><Relationship Id="rId4" Type="http://schemas.openxmlformats.org/officeDocument/2006/relationships/image" Target="../media/image8.jpeg"/><Relationship Id="rId9" Type="http://schemas.openxmlformats.org/officeDocument/2006/relationships/slide" Target="slide2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slide" Target="slide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rot="21042312">
            <a:off x="1022350" y="2960688"/>
            <a:ext cx="7551738" cy="1612900"/>
          </a:xfrm>
        </p:spPr>
        <p:txBody>
          <a:bodyPr/>
          <a:lstStyle/>
          <a:p>
            <a:pPr eaLnBrk="1" hangingPunct="1"/>
            <a:r>
              <a:rPr lang="en-US" dirty="0" smtClean="0">
                <a:solidFill>
                  <a:schemeClr val="accent3"/>
                </a:solidFill>
              </a:rPr>
              <a:t>Howard Gardner and Multiple Intelligences </a:t>
            </a:r>
            <a:r>
              <a:rPr lang="en-US" sz="2000" dirty="0" smtClean="0"/>
              <a:t/>
            </a:r>
            <a:br>
              <a:rPr lang="en-US" sz="2000" dirty="0" smtClean="0"/>
            </a:br>
            <a:r>
              <a:rPr lang="en-US" sz="2000" dirty="0" smtClean="0"/>
              <a:t>Presented by: Steven Yang and Cyndi Summers</a:t>
            </a:r>
            <a:endParaRPr lang="en-US" dirty="0" smtClean="0"/>
          </a:p>
        </p:txBody>
      </p:sp>
      <p:sp>
        <p:nvSpPr>
          <p:cNvPr id="17411" name="Subtitle 2"/>
          <p:cNvSpPr>
            <a:spLocks noGrp="1"/>
          </p:cNvSpPr>
          <p:nvPr>
            <p:ph type="subTitle" idx="1"/>
          </p:nvPr>
        </p:nvSpPr>
        <p:spPr bwMode="auto">
          <a:xfrm rot="21060000">
            <a:off x="2551113" y="4705350"/>
            <a:ext cx="6400800" cy="914400"/>
          </a:xfrm>
        </p:spPr>
        <p:txBody>
          <a:bodyPr>
            <a:normAutofit/>
          </a:bodyPr>
          <a:lstStyle/>
          <a:p>
            <a:r>
              <a:rPr lang="en-US" sz="1400" dirty="0" smtClean="0"/>
              <a:t>Resources from the information provided by: Susan Stevens ,Terri </a:t>
            </a:r>
            <a:r>
              <a:rPr lang="en-US" sz="1400" dirty="0" err="1" smtClean="0"/>
              <a:t>Bell,Jen</a:t>
            </a:r>
            <a:r>
              <a:rPr lang="en-US" sz="1400" dirty="0" smtClean="0"/>
              <a:t> Meltzer and Diane </a:t>
            </a:r>
            <a:r>
              <a:rPr lang="en-US" sz="1400" dirty="0" err="1" smtClean="0"/>
              <a:t>Fontinell</a:t>
            </a:r>
            <a:endParaRPr lang="en-US" sz="1400" dirty="0" smtClean="0"/>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6202362"/>
          </a:xfrm>
        </p:spPr>
        <p:txBody>
          <a:bodyPr/>
          <a:lstStyle/>
          <a:p>
            <a:pPr algn="l"/>
            <a:r>
              <a:rPr lang="en-US" dirty="0"/>
              <a:t>Human beings have nine different kinds of intelligences</a:t>
            </a:r>
            <a:br>
              <a:rPr lang="en-US" dirty="0"/>
            </a:br>
            <a:r>
              <a:rPr lang="en-US" dirty="0"/>
              <a:t/>
            </a:r>
            <a:br>
              <a:rPr lang="en-US" dirty="0"/>
            </a:br>
            <a:r>
              <a:rPr lang="en-US" dirty="0"/>
              <a:t>Each person has their own unique combination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u="sng"/>
              <a:t>Types of Intelligences:</a:t>
            </a:r>
          </a:p>
        </p:txBody>
      </p:sp>
      <p:sp>
        <p:nvSpPr>
          <p:cNvPr id="20483" name="Rectangle 3"/>
          <p:cNvSpPr>
            <a:spLocks noGrp="1" noChangeArrowheads="1"/>
          </p:cNvSpPr>
          <p:nvPr>
            <p:ph type="body" sz="half" idx="1"/>
          </p:nvPr>
        </p:nvSpPr>
        <p:spPr>
          <a:xfrm>
            <a:off x="0" y="2819400"/>
            <a:ext cx="5181600" cy="3306763"/>
          </a:xfrm>
        </p:spPr>
        <p:txBody>
          <a:bodyPr>
            <a:normAutofit fontScale="85000" lnSpcReduction="20000"/>
          </a:bodyPr>
          <a:lstStyle/>
          <a:p>
            <a:pPr marL="533400" indent="-533400">
              <a:buFontTx/>
              <a:buAutoNum type="arabicPeriod"/>
            </a:pPr>
            <a:r>
              <a:rPr lang="en-US" sz="3600" dirty="0"/>
              <a:t>Linguistic</a:t>
            </a:r>
          </a:p>
          <a:p>
            <a:pPr marL="533400" indent="-533400">
              <a:buFontTx/>
              <a:buAutoNum type="arabicPeriod"/>
            </a:pPr>
            <a:r>
              <a:rPr lang="en-US" sz="3600" dirty="0"/>
              <a:t>Logical/mathematical</a:t>
            </a:r>
          </a:p>
          <a:p>
            <a:pPr marL="533400" indent="-533400">
              <a:buFontTx/>
              <a:buAutoNum type="arabicPeriod"/>
            </a:pPr>
            <a:r>
              <a:rPr lang="en-US" sz="3600" dirty="0"/>
              <a:t>Musical rhythmic</a:t>
            </a:r>
          </a:p>
          <a:p>
            <a:pPr marL="533400" indent="-533400">
              <a:buFontTx/>
              <a:buAutoNum type="arabicPeriod"/>
            </a:pPr>
            <a:r>
              <a:rPr lang="en-US" sz="3600" dirty="0"/>
              <a:t>Bodily/kinesthetic</a:t>
            </a:r>
          </a:p>
          <a:p>
            <a:pPr marL="533400" indent="-533400">
              <a:buFontTx/>
              <a:buAutoNum type="arabicPeriod"/>
            </a:pPr>
            <a:r>
              <a:rPr lang="en-US" sz="3600" dirty="0"/>
              <a:t>Spatial</a:t>
            </a:r>
          </a:p>
          <a:p>
            <a:pPr marL="533400" indent="-533400">
              <a:buFontTx/>
              <a:buAutoNum type="arabicPeriod"/>
            </a:pPr>
            <a:endParaRPr lang="en-US" dirty="0"/>
          </a:p>
        </p:txBody>
      </p:sp>
      <p:sp>
        <p:nvSpPr>
          <p:cNvPr id="20484" name="Rectangle 4"/>
          <p:cNvSpPr>
            <a:spLocks noGrp="1" noChangeArrowheads="1"/>
          </p:cNvSpPr>
          <p:nvPr>
            <p:ph type="body" sz="half" idx="2"/>
          </p:nvPr>
        </p:nvSpPr>
        <p:spPr>
          <a:xfrm>
            <a:off x="5181600" y="2819400"/>
            <a:ext cx="3248025" cy="3276600"/>
          </a:xfrm>
        </p:spPr>
        <p:txBody>
          <a:bodyPr>
            <a:normAutofit fontScale="85000" lnSpcReduction="10000"/>
          </a:bodyPr>
          <a:lstStyle/>
          <a:p>
            <a:pPr>
              <a:buFontTx/>
              <a:buNone/>
            </a:pPr>
            <a:r>
              <a:rPr lang="en-US" sz="3600" dirty="0"/>
              <a:t>6. Naturalist </a:t>
            </a:r>
          </a:p>
          <a:p>
            <a:pPr>
              <a:buFontTx/>
              <a:buNone/>
            </a:pPr>
            <a:r>
              <a:rPr lang="en-US" sz="3600" dirty="0"/>
              <a:t>7. Intrapersonal</a:t>
            </a:r>
          </a:p>
          <a:p>
            <a:pPr>
              <a:buFontTx/>
              <a:buNone/>
            </a:pPr>
            <a:r>
              <a:rPr lang="en-US" sz="3600" dirty="0"/>
              <a:t>8. Interpersonal</a:t>
            </a:r>
          </a:p>
          <a:p>
            <a:pPr>
              <a:buFontTx/>
              <a:buNone/>
            </a:pPr>
            <a:r>
              <a:rPr lang="en-US" sz="3600" dirty="0"/>
              <a:t>9. Existential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4">
                                            <p:txEl>
                                              <p:pRg st="0" end="0"/>
                                            </p:txEl>
                                          </p:spTgt>
                                        </p:tgtEl>
                                        <p:attrNameLst>
                                          <p:attrName>style.visibility</p:attrName>
                                        </p:attrNameLst>
                                      </p:cBhvr>
                                      <p:to>
                                        <p:strVal val="visible"/>
                                      </p:to>
                                    </p:set>
                                    <p:anim calcmode="lin" valueType="num">
                                      <p:cBhvr additive="base">
                                        <p:cTn id="37"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484">
                                            <p:txEl>
                                              <p:pRg st="1" end="1"/>
                                            </p:txEl>
                                          </p:spTgt>
                                        </p:tgtEl>
                                        <p:attrNameLst>
                                          <p:attrName>style.visibility</p:attrName>
                                        </p:attrNameLst>
                                      </p:cBhvr>
                                      <p:to>
                                        <p:strVal val="visible"/>
                                      </p:to>
                                    </p:set>
                                    <p:anim calcmode="lin" valueType="num">
                                      <p:cBhvr additive="base">
                                        <p:cTn id="43" dur="5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4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484">
                                            <p:txEl>
                                              <p:pRg st="2" end="2"/>
                                            </p:txEl>
                                          </p:spTgt>
                                        </p:tgtEl>
                                        <p:attrNameLst>
                                          <p:attrName>style.visibility</p:attrName>
                                        </p:attrNameLst>
                                      </p:cBhvr>
                                      <p:to>
                                        <p:strVal val="visible"/>
                                      </p:to>
                                    </p:set>
                                    <p:anim calcmode="lin" valueType="num">
                                      <p:cBhvr additive="base">
                                        <p:cTn id="49" dur="5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4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484">
                                            <p:txEl>
                                              <p:pRg st="3" end="3"/>
                                            </p:txEl>
                                          </p:spTgt>
                                        </p:tgtEl>
                                        <p:attrNameLst>
                                          <p:attrName>style.visibility</p:attrName>
                                        </p:attrNameLst>
                                      </p:cBhvr>
                                      <p:to>
                                        <p:strVal val="visible"/>
                                      </p:to>
                                    </p:set>
                                    <p:anim calcmode="lin" valueType="num">
                                      <p:cBhvr additive="base">
                                        <p:cTn id="55" dur="5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48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dirty="0">
                <a:solidFill>
                  <a:srgbClr val="FFFF00"/>
                </a:solidFill>
              </a:rPr>
              <a:t>Technology</a:t>
            </a:r>
            <a:r>
              <a:rPr lang="en-US" sz="4000" dirty="0"/>
              <a:t> and Multiple </a:t>
            </a:r>
            <a:r>
              <a:rPr lang="en-US" sz="4000" dirty="0" smtClean="0"/>
              <a:t>Intelligences – </a:t>
            </a:r>
            <a:endParaRPr lang="en-US" sz="1800" dirty="0"/>
          </a:p>
        </p:txBody>
      </p:sp>
      <p:sp>
        <p:nvSpPr>
          <p:cNvPr id="7171" name="Rectangle 3"/>
          <p:cNvSpPr>
            <a:spLocks noGrp="1" noChangeArrowheads="1"/>
          </p:cNvSpPr>
          <p:nvPr>
            <p:ph type="body" idx="1"/>
          </p:nvPr>
        </p:nvSpPr>
        <p:spPr/>
        <p:txBody>
          <a:bodyPr>
            <a:normAutofit/>
          </a:bodyPr>
          <a:lstStyle/>
          <a:p>
            <a:r>
              <a:rPr lang="en-US" sz="1400" dirty="0"/>
              <a:t>“Computers offer students a multi-sensory smorgasbord,” which engages learners by stimulating the multiple intelligences.</a:t>
            </a:r>
          </a:p>
          <a:p>
            <a:pPr lvl="4"/>
            <a:r>
              <a:rPr lang="en-US" sz="1400" dirty="0"/>
              <a:t>Jane Carlson-Pickering</a:t>
            </a:r>
          </a:p>
        </p:txBody>
      </p:sp>
      <p:grpSp>
        <p:nvGrpSpPr>
          <p:cNvPr id="2" name="Group 4"/>
          <p:cNvGrpSpPr>
            <a:grpSpLocks/>
          </p:cNvGrpSpPr>
          <p:nvPr/>
        </p:nvGrpSpPr>
        <p:grpSpPr bwMode="auto">
          <a:xfrm>
            <a:off x="4419599" y="3813572"/>
            <a:ext cx="4010025" cy="2321719"/>
            <a:chOff x="528" y="2016"/>
            <a:chExt cx="4712" cy="2304"/>
          </a:xfrm>
        </p:grpSpPr>
        <p:pic>
          <p:nvPicPr>
            <p:cNvPr id="7173" name="Picture 5" descr="computer- white"/>
            <p:cNvPicPr>
              <a:picLocks noChangeAspect="1" noChangeArrowheads="1"/>
            </p:cNvPicPr>
            <p:nvPr/>
          </p:nvPicPr>
          <p:blipFill>
            <a:blip r:embed="rId2"/>
            <a:srcRect/>
            <a:stretch>
              <a:fillRect/>
            </a:stretch>
          </p:blipFill>
          <p:spPr bwMode="auto">
            <a:xfrm>
              <a:off x="1968" y="2256"/>
              <a:ext cx="2040" cy="1560"/>
            </a:xfrm>
            <a:prstGeom prst="rect">
              <a:avLst/>
            </a:prstGeom>
            <a:noFill/>
          </p:spPr>
        </p:pic>
        <p:sp>
          <p:nvSpPr>
            <p:cNvPr id="7174" name="Line 6"/>
            <p:cNvSpPr>
              <a:spLocks noChangeShapeType="1"/>
            </p:cNvSpPr>
            <p:nvPr/>
          </p:nvSpPr>
          <p:spPr bwMode="auto">
            <a:xfrm flipV="1">
              <a:off x="1008" y="3168"/>
              <a:ext cx="1056" cy="48"/>
            </a:xfrm>
            <a:prstGeom prst="line">
              <a:avLst/>
            </a:prstGeom>
            <a:noFill/>
            <a:ln w="9525">
              <a:solidFill>
                <a:schemeClr val="tx1"/>
              </a:solidFill>
              <a:round/>
              <a:headEnd/>
              <a:tailEnd type="triangle" w="med" len="med"/>
            </a:ln>
            <a:effectLst/>
          </p:spPr>
          <p:txBody>
            <a:bodyPr/>
            <a:lstStyle/>
            <a:p>
              <a:endParaRPr lang="en-US"/>
            </a:p>
          </p:txBody>
        </p:sp>
        <p:pic>
          <p:nvPicPr>
            <p:cNvPr id="7175" name="Picture 7" descr="j0238192"/>
            <p:cNvPicPr>
              <a:picLocks noChangeAspect="1" noChangeArrowheads="1"/>
            </p:cNvPicPr>
            <p:nvPr/>
          </p:nvPicPr>
          <p:blipFill>
            <a:blip r:embed="rId3"/>
            <a:srcRect/>
            <a:stretch>
              <a:fillRect/>
            </a:stretch>
          </p:blipFill>
          <p:spPr bwMode="auto">
            <a:xfrm>
              <a:off x="528" y="2880"/>
              <a:ext cx="392" cy="601"/>
            </a:xfrm>
            <a:prstGeom prst="rect">
              <a:avLst/>
            </a:prstGeom>
            <a:noFill/>
          </p:spPr>
        </p:pic>
        <p:sp>
          <p:nvSpPr>
            <p:cNvPr id="7176" name="Line 8"/>
            <p:cNvSpPr>
              <a:spLocks noChangeShapeType="1"/>
            </p:cNvSpPr>
            <p:nvPr/>
          </p:nvSpPr>
          <p:spPr bwMode="auto">
            <a:xfrm flipV="1">
              <a:off x="2112" y="3456"/>
              <a:ext cx="672" cy="384"/>
            </a:xfrm>
            <a:prstGeom prst="line">
              <a:avLst/>
            </a:prstGeom>
            <a:noFill/>
            <a:ln w="9525">
              <a:solidFill>
                <a:schemeClr val="tx1"/>
              </a:solidFill>
              <a:round/>
              <a:headEnd/>
              <a:tailEnd type="triangle" w="med" len="med"/>
            </a:ln>
            <a:effectLst/>
          </p:spPr>
          <p:txBody>
            <a:bodyPr/>
            <a:lstStyle/>
            <a:p>
              <a:endParaRPr lang="en-US"/>
            </a:p>
          </p:txBody>
        </p:sp>
        <p:pic>
          <p:nvPicPr>
            <p:cNvPr id="7177" name="Picture 9" descr="j0281710"/>
            <p:cNvPicPr>
              <a:picLocks noChangeAspect="1" noChangeArrowheads="1"/>
            </p:cNvPicPr>
            <p:nvPr/>
          </p:nvPicPr>
          <p:blipFill>
            <a:blip r:embed="rId4"/>
            <a:srcRect/>
            <a:stretch>
              <a:fillRect/>
            </a:stretch>
          </p:blipFill>
          <p:spPr bwMode="auto">
            <a:xfrm>
              <a:off x="1584" y="3603"/>
              <a:ext cx="519" cy="717"/>
            </a:xfrm>
            <a:prstGeom prst="rect">
              <a:avLst/>
            </a:prstGeom>
            <a:noFill/>
          </p:spPr>
        </p:pic>
        <p:sp>
          <p:nvSpPr>
            <p:cNvPr id="7178" name="Line 10"/>
            <p:cNvSpPr>
              <a:spLocks noChangeShapeType="1"/>
            </p:cNvSpPr>
            <p:nvPr/>
          </p:nvSpPr>
          <p:spPr bwMode="auto">
            <a:xfrm flipH="1">
              <a:off x="3648" y="2208"/>
              <a:ext cx="576" cy="336"/>
            </a:xfrm>
            <a:prstGeom prst="line">
              <a:avLst/>
            </a:prstGeom>
            <a:noFill/>
            <a:ln w="9525">
              <a:solidFill>
                <a:schemeClr val="tx1"/>
              </a:solidFill>
              <a:round/>
              <a:headEnd/>
              <a:tailEnd type="triangle" w="med" len="med"/>
            </a:ln>
            <a:effectLst/>
          </p:spPr>
          <p:txBody>
            <a:bodyPr/>
            <a:lstStyle/>
            <a:p>
              <a:endParaRPr lang="en-US"/>
            </a:p>
          </p:txBody>
        </p:sp>
        <p:pic>
          <p:nvPicPr>
            <p:cNvPr id="7179" name="Picture 11" descr="blue eyes"/>
            <p:cNvPicPr>
              <a:picLocks noChangeAspect="1" noChangeArrowheads="1"/>
            </p:cNvPicPr>
            <p:nvPr/>
          </p:nvPicPr>
          <p:blipFill>
            <a:blip r:embed="rId5"/>
            <a:srcRect/>
            <a:stretch>
              <a:fillRect/>
            </a:stretch>
          </p:blipFill>
          <p:spPr bwMode="auto">
            <a:xfrm>
              <a:off x="4272" y="2016"/>
              <a:ext cx="968" cy="300"/>
            </a:xfrm>
            <a:prstGeom prst="rect">
              <a:avLst/>
            </a:prstGeom>
            <a:noFill/>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Technology</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The following slides will show how teachers can use </a:t>
            </a:r>
            <a:r>
              <a:rPr lang="en-US" dirty="0" smtClean="0">
                <a:solidFill>
                  <a:srgbClr val="FFFF00"/>
                </a:solidFill>
              </a:rPr>
              <a:t>technology</a:t>
            </a:r>
            <a:r>
              <a:rPr lang="en-US" dirty="0" smtClean="0"/>
              <a:t> with the </a:t>
            </a:r>
            <a:r>
              <a:rPr lang="en-US" dirty="0" smtClean="0">
                <a:solidFill>
                  <a:srgbClr val="FFFF00"/>
                </a:solidFill>
              </a:rPr>
              <a:t>multiple intelligences.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solidFill>
                  <a:schemeClr val="accent1">
                    <a:lumMod val="75000"/>
                  </a:schemeClr>
                </a:solidFill>
              </a:rPr>
              <a:t>Verbal / Linguistic Intelligence</a:t>
            </a:r>
          </a:p>
        </p:txBody>
      </p:sp>
      <p:sp>
        <p:nvSpPr>
          <p:cNvPr id="8195" name="Rectangle 3"/>
          <p:cNvSpPr>
            <a:spLocks noGrp="1" noChangeArrowheads="1"/>
          </p:cNvSpPr>
          <p:nvPr>
            <p:ph type="body" sz="half" idx="1"/>
          </p:nvPr>
        </p:nvSpPr>
        <p:spPr/>
        <p:txBody>
          <a:bodyPr/>
          <a:lstStyle/>
          <a:p>
            <a:r>
              <a:rPr lang="en-US" sz="2800"/>
              <a:t>Word Processing Programs</a:t>
            </a:r>
          </a:p>
          <a:p>
            <a:r>
              <a:rPr lang="en-US" sz="2800"/>
              <a:t>Spell Checkers</a:t>
            </a:r>
          </a:p>
          <a:p>
            <a:r>
              <a:rPr lang="en-US" sz="2800"/>
              <a:t>Desktop Publishing Programs</a:t>
            </a:r>
          </a:p>
          <a:p>
            <a:endParaRPr lang="en-US" sz="2800"/>
          </a:p>
        </p:txBody>
      </p:sp>
      <p:pic>
        <p:nvPicPr>
          <p:cNvPr id="8196" name="Picture 4"/>
          <p:cNvPicPr>
            <a:picLocks noGrp="1" noChangeAspect="1" noChangeArrowheads="1"/>
          </p:cNvPicPr>
          <p:nvPr>
            <p:ph sz="half" idx="2"/>
          </p:nvPr>
        </p:nvPicPr>
        <p:blipFill>
          <a:blip r:embed="rId2"/>
          <a:srcRect/>
          <a:stretch>
            <a:fillRect/>
          </a:stretch>
        </p:blipFill>
        <p:spPr>
          <a:xfrm>
            <a:off x="5105400" y="1524000"/>
            <a:ext cx="2438400" cy="1836738"/>
          </a:xfrm>
          <a:noFill/>
          <a:ln/>
        </p:spPr>
      </p:pic>
      <p:pic>
        <p:nvPicPr>
          <p:cNvPr id="8197" name="Picture 5"/>
          <p:cNvPicPr>
            <a:picLocks noChangeAspect="1" noChangeArrowheads="1"/>
          </p:cNvPicPr>
          <p:nvPr/>
        </p:nvPicPr>
        <p:blipFill>
          <a:blip r:embed="rId3"/>
          <a:srcRect/>
          <a:stretch>
            <a:fillRect/>
          </a:stretch>
        </p:blipFill>
        <p:spPr bwMode="auto">
          <a:xfrm>
            <a:off x="5334000" y="3962400"/>
            <a:ext cx="914400" cy="1040441"/>
          </a:xfrm>
          <a:prstGeom prst="rect">
            <a:avLst/>
          </a:prstGeom>
          <a:noFill/>
          <a:ln w="9525">
            <a:noFill/>
            <a:miter lim="800000"/>
            <a:headEnd/>
            <a:tailEnd/>
          </a:ln>
        </p:spPr>
      </p:pic>
      <p:pic>
        <p:nvPicPr>
          <p:cNvPr id="8198" name="Picture 6"/>
          <p:cNvPicPr>
            <a:picLocks noChangeAspect="1" noChangeArrowheads="1"/>
          </p:cNvPicPr>
          <p:nvPr/>
        </p:nvPicPr>
        <p:blipFill>
          <a:blip r:embed="rId4"/>
          <a:srcRect/>
          <a:stretch>
            <a:fillRect/>
          </a:stretch>
        </p:blipFill>
        <p:spPr bwMode="auto">
          <a:xfrm>
            <a:off x="6858000" y="3581400"/>
            <a:ext cx="1627188"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Logical / Mathematical</a:t>
            </a:r>
          </a:p>
        </p:txBody>
      </p:sp>
      <p:sp>
        <p:nvSpPr>
          <p:cNvPr id="9219" name="Rectangle 3"/>
          <p:cNvSpPr>
            <a:spLocks noGrp="1" noChangeArrowheads="1"/>
          </p:cNvSpPr>
          <p:nvPr>
            <p:ph type="body" idx="1"/>
          </p:nvPr>
        </p:nvSpPr>
        <p:spPr/>
        <p:txBody>
          <a:bodyPr/>
          <a:lstStyle/>
          <a:p>
            <a:r>
              <a:rPr lang="en-US"/>
              <a:t>Internet</a:t>
            </a:r>
          </a:p>
          <a:p>
            <a:r>
              <a:rPr lang="en-US"/>
              <a:t>Computer Software – math games, logic games, etc.</a:t>
            </a:r>
          </a:p>
          <a:p>
            <a:r>
              <a:rPr lang="en-US"/>
              <a:t>Spreadsheets</a:t>
            </a:r>
          </a:p>
        </p:txBody>
      </p:sp>
      <p:pic>
        <p:nvPicPr>
          <p:cNvPr id="9220" name="Picture 4"/>
          <p:cNvPicPr>
            <a:picLocks noChangeAspect="1" noChangeArrowheads="1"/>
          </p:cNvPicPr>
          <p:nvPr/>
        </p:nvPicPr>
        <p:blipFill>
          <a:blip r:embed="rId2"/>
          <a:srcRect/>
          <a:stretch>
            <a:fillRect/>
          </a:stretch>
        </p:blipFill>
        <p:spPr bwMode="auto">
          <a:xfrm>
            <a:off x="4114800" y="4267200"/>
            <a:ext cx="4114800" cy="1408113"/>
          </a:xfrm>
          <a:prstGeom prst="rect">
            <a:avLst/>
          </a:prstGeom>
          <a:noFill/>
          <a:ln w="9525">
            <a:noFill/>
            <a:miter lim="800000"/>
            <a:headEnd/>
            <a:tailEnd/>
          </a:ln>
        </p:spPr>
      </p:pic>
      <p:sp>
        <p:nvSpPr>
          <p:cNvPr id="9221" name="Text Box 5"/>
          <p:cNvSpPr txBox="1">
            <a:spLocks noChangeArrowheads="1"/>
          </p:cNvSpPr>
          <p:nvPr/>
        </p:nvSpPr>
        <p:spPr bwMode="auto">
          <a:xfrm>
            <a:off x="4114800" y="5638800"/>
            <a:ext cx="1676400" cy="274638"/>
          </a:xfrm>
          <a:prstGeom prst="rect">
            <a:avLst/>
          </a:prstGeom>
          <a:noFill/>
          <a:ln w="9525">
            <a:noFill/>
            <a:miter lim="800000"/>
            <a:headEnd/>
            <a:tailEnd/>
          </a:ln>
          <a:effectLst/>
        </p:spPr>
        <p:txBody>
          <a:bodyPr>
            <a:spAutoFit/>
          </a:bodyPr>
          <a:lstStyle/>
          <a:p>
            <a:r>
              <a:rPr lang="en-US" sz="1200"/>
              <a:t>www.funbrain.com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Visual / Spatial Intelligence</a:t>
            </a:r>
          </a:p>
        </p:txBody>
      </p:sp>
      <p:sp>
        <p:nvSpPr>
          <p:cNvPr id="10243" name="Rectangle 3"/>
          <p:cNvSpPr>
            <a:spLocks noGrp="1" noChangeArrowheads="1"/>
          </p:cNvSpPr>
          <p:nvPr>
            <p:ph type="body" idx="1"/>
          </p:nvPr>
        </p:nvSpPr>
        <p:spPr>
          <a:xfrm>
            <a:off x="457200" y="3095625"/>
            <a:ext cx="4572000" cy="3030538"/>
          </a:xfrm>
        </p:spPr>
        <p:txBody>
          <a:bodyPr/>
          <a:lstStyle/>
          <a:p>
            <a:r>
              <a:rPr lang="en-US" dirty="0"/>
              <a:t>Draw and Paint Programs</a:t>
            </a:r>
          </a:p>
          <a:p>
            <a:r>
              <a:rPr lang="en-US" dirty="0"/>
              <a:t>Clip Art</a:t>
            </a:r>
          </a:p>
          <a:p>
            <a:r>
              <a:rPr lang="en-US" dirty="0"/>
              <a:t>PowerPoint</a:t>
            </a:r>
          </a:p>
          <a:p>
            <a:pPr>
              <a:buFontTx/>
              <a:buNone/>
            </a:pPr>
            <a:endParaRPr lang="en-US" dirty="0"/>
          </a:p>
          <a:p>
            <a:pPr>
              <a:buFontTx/>
              <a:buNone/>
            </a:pPr>
            <a:endParaRPr lang="en-US" dirty="0"/>
          </a:p>
        </p:txBody>
      </p:sp>
      <p:pic>
        <p:nvPicPr>
          <p:cNvPr id="10244" name="Picture 4" descr="SAFARIMontage.com">
            <a:hlinkClick r:id="rId2"/>
          </p:cNvPr>
          <p:cNvPicPr>
            <a:picLocks noChangeAspect="1" noChangeArrowheads="1"/>
          </p:cNvPicPr>
          <p:nvPr/>
        </p:nvPicPr>
        <p:blipFill>
          <a:blip r:embed="rId3"/>
          <a:srcRect/>
          <a:stretch>
            <a:fillRect/>
          </a:stretch>
        </p:blipFill>
        <p:spPr bwMode="auto">
          <a:xfrm>
            <a:off x="3619500" y="3095625"/>
            <a:ext cx="1905000" cy="666750"/>
          </a:xfrm>
          <a:prstGeom prst="rect">
            <a:avLst/>
          </a:prstGeom>
          <a:noFill/>
        </p:spPr>
      </p:pic>
      <p:pic>
        <p:nvPicPr>
          <p:cNvPr id="10245" name="Picture 5" descr="SAFARIMontage.com">
            <a:hlinkClick r:id="rId2"/>
          </p:cNvPr>
          <p:cNvPicPr>
            <a:picLocks noChangeAspect="1" noChangeArrowheads="1"/>
          </p:cNvPicPr>
          <p:nvPr/>
        </p:nvPicPr>
        <p:blipFill>
          <a:blip r:embed="rId3"/>
          <a:srcRect/>
          <a:stretch>
            <a:fillRect/>
          </a:stretch>
        </p:blipFill>
        <p:spPr bwMode="auto">
          <a:xfrm>
            <a:off x="536575" y="46038"/>
            <a:ext cx="1905000" cy="666750"/>
          </a:xfrm>
          <a:prstGeom prst="rect">
            <a:avLst/>
          </a:prstGeom>
          <a:noFill/>
        </p:spPr>
      </p:pic>
      <p:pic>
        <p:nvPicPr>
          <p:cNvPr id="10246" name="Picture 6" descr="SAFARIMontage.com">
            <a:hlinkClick r:id="rId2"/>
          </p:cNvPr>
          <p:cNvPicPr>
            <a:picLocks noChangeAspect="1" noChangeArrowheads="1"/>
          </p:cNvPicPr>
          <p:nvPr/>
        </p:nvPicPr>
        <p:blipFill>
          <a:blip r:embed="rId3"/>
          <a:srcRect/>
          <a:stretch>
            <a:fillRect/>
          </a:stretch>
        </p:blipFill>
        <p:spPr bwMode="auto">
          <a:xfrm>
            <a:off x="3619500" y="3095625"/>
            <a:ext cx="1905000" cy="666750"/>
          </a:xfrm>
          <a:prstGeom prst="rect">
            <a:avLst/>
          </a:prstGeom>
          <a:noFill/>
        </p:spPr>
      </p:pic>
      <p:pic>
        <p:nvPicPr>
          <p:cNvPr id="10247" name="Picture 7" descr="SAFARIMontage.com">
            <a:hlinkClick r:id="rId2"/>
          </p:cNvPr>
          <p:cNvPicPr>
            <a:picLocks noChangeAspect="1" noChangeArrowheads="1"/>
          </p:cNvPicPr>
          <p:nvPr/>
        </p:nvPicPr>
        <p:blipFill>
          <a:blip r:embed="rId3"/>
          <a:srcRect/>
          <a:stretch>
            <a:fillRect/>
          </a:stretch>
        </p:blipFill>
        <p:spPr bwMode="auto">
          <a:xfrm>
            <a:off x="3619500" y="3095625"/>
            <a:ext cx="1905000" cy="666750"/>
          </a:xfrm>
          <a:prstGeom prst="rect">
            <a:avLst/>
          </a:prstGeom>
          <a:noFill/>
        </p:spPr>
      </p:pic>
      <p:pic>
        <p:nvPicPr>
          <p:cNvPr id="51202" name="Picture 2" descr="C:\Documents and Settings\User\Local Settings\Temporary Internet Files\Content.IE5\Q2P1ZXQ0\MC900441754[1].png"/>
          <p:cNvPicPr>
            <a:picLocks noChangeAspect="1" noChangeArrowheads="1"/>
          </p:cNvPicPr>
          <p:nvPr/>
        </p:nvPicPr>
        <p:blipFill>
          <a:blip r:embed="rId4"/>
          <a:srcRect/>
          <a:stretch>
            <a:fillRect/>
          </a:stretch>
        </p:blipFill>
        <p:spPr bwMode="auto">
          <a:xfrm>
            <a:off x="7058025" y="4114800"/>
            <a:ext cx="1371600" cy="1371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Bodily / Kinesthetic Intelligence</a:t>
            </a:r>
          </a:p>
        </p:txBody>
      </p:sp>
      <p:sp>
        <p:nvSpPr>
          <p:cNvPr id="12291" name="Rectangle 3"/>
          <p:cNvSpPr>
            <a:spLocks noGrp="1" noChangeArrowheads="1"/>
          </p:cNvSpPr>
          <p:nvPr>
            <p:ph type="body" idx="1"/>
          </p:nvPr>
        </p:nvSpPr>
        <p:spPr/>
        <p:txBody>
          <a:bodyPr/>
          <a:lstStyle/>
          <a:p>
            <a:r>
              <a:rPr lang="en-US"/>
              <a:t>Video Games</a:t>
            </a:r>
          </a:p>
          <a:p>
            <a:r>
              <a:rPr lang="en-US"/>
              <a:t>Virtual Reality</a:t>
            </a:r>
          </a:p>
          <a:p>
            <a:r>
              <a:rPr lang="en-US"/>
              <a:t>Interactive White Boards</a:t>
            </a:r>
          </a:p>
          <a:p>
            <a:endParaRPr lang="en-US"/>
          </a:p>
          <a:p>
            <a:pPr>
              <a:buFontTx/>
              <a:buNone/>
            </a:pPr>
            <a:endParaRPr lang="en-US"/>
          </a:p>
        </p:txBody>
      </p:sp>
      <p:pic>
        <p:nvPicPr>
          <p:cNvPr id="12292" name="Picture 4" descr="j0232385"/>
          <p:cNvPicPr>
            <a:picLocks noChangeAspect="1" noChangeArrowheads="1"/>
          </p:cNvPicPr>
          <p:nvPr/>
        </p:nvPicPr>
        <p:blipFill>
          <a:blip r:embed="rId2"/>
          <a:srcRect/>
          <a:stretch>
            <a:fillRect/>
          </a:stretch>
        </p:blipFill>
        <p:spPr bwMode="auto">
          <a:xfrm>
            <a:off x="4648200" y="2590800"/>
            <a:ext cx="3427413" cy="3302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Naturalist Intelligence</a:t>
            </a:r>
          </a:p>
        </p:txBody>
      </p:sp>
      <p:sp>
        <p:nvSpPr>
          <p:cNvPr id="13315" name="Rectangle 3"/>
          <p:cNvSpPr>
            <a:spLocks noGrp="1" noChangeArrowheads="1"/>
          </p:cNvSpPr>
          <p:nvPr>
            <p:ph type="body" idx="1"/>
          </p:nvPr>
        </p:nvSpPr>
        <p:spPr/>
        <p:txBody>
          <a:bodyPr/>
          <a:lstStyle/>
          <a:p>
            <a:r>
              <a:rPr lang="en-US" dirty="0" smtClean="0"/>
              <a:t>Virtual field trips </a:t>
            </a:r>
            <a:endParaRPr lang="en-US" dirty="0"/>
          </a:p>
          <a:p>
            <a:r>
              <a:rPr lang="en-US" dirty="0" smtClean="0"/>
              <a:t>Expeditionary activities online</a:t>
            </a:r>
          </a:p>
          <a:p>
            <a:pPr>
              <a:buFontTx/>
              <a:buNone/>
            </a:pPr>
            <a:endParaRPr lang="en-US" dirty="0"/>
          </a:p>
        </p:txBody>
      </p:sp>
      <p:pic>
        <p:nvPicPr>
          <p:cNvPr id="52226" name="Picture 2" descr="C:\Documents and Settings\User\Local Settings\Temporary Internet Files\Content.IE5\H1SSZQN2\MC900441793[1].png"/>
          <p:cNvPicPr>
            <a:picLocks noChangeAspect="1" noChangeArrowheads="1"/>
          </p:cNvPicPr>
          <p:nvPr/>
        </p:nvPicPr>
        <p:blipFill>
          <a:blip r:embed="rId2"/>
          <a:srcRect/>
          <a:stretch>
            <a:fillRect/>
          </a:stretch>
        </p:blipFill>
        <p:spPr bwMode="auto">
          <a:xfrm>
            <a:off x="5943600" y="3011488"/>
            <a:ext cx="2743200" cy="2743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Interpersonal Intelligence</a:t>
            </a:r>
          </a:p>
        </p:txBody>
      </p:sp>
      <p:sp>
        <p:nvSpPr>
          <p:cNvPr id="14339" name="Rectangle 3"/>
          <p:cNvSpPr>
            <a:spLocks noGrp="1" noChangeArrowheads="1"/>
          </p:cNvSpPr>
          <p:nvPr>
            <p:ph type="body" idx="1"/>
          </p:nvPr>
        </p:nvSpPr>
        <p:spPr/>
        <p:txBody>
          <a:bodyPr/>
          <a:lstStyle/>
          <a:p>
            <a:r>
              <a:rPr lang="en-US"/>
              <a:t>Work in groups to use software or technology</a:t>
            </a:r>
          </a:p>
          <a:p>
            <a:r>
              <a:rPr lang="en-US"/>
              <a:t>PowerPoint</a:t>
            </a:r>
          </a:p>
          <a:p>
            <a:r>
              <a:rPr lang="en-US"/>
              <a:t>Email</a:t>
            </a:r>
          </a:p>
          <a:p>
            <a:r>
              <a:rPr lang="en-US"/>
              <a:t>Use databases or spreadsheets to create school-wide surveys and graphs</a:t>
            </a:r>
          </a:p>
        </p:txBody>
      </p:sp>
      <p:pic>
        <p:nvPicPr>
          <p:cNvPr id="14340" name="Picture 4" descr="j0292124"/>
          <p:cNvPicPr>
            <a:picLocks noChangeAspect="1" noChangeArrowheads="1"/>
          </p:cNvPicPr>
          <p:nvPr/>
        </p:nvPicPr>
        <p:blipFill>
          <a:blip r:embed="rId2"/>
          <a:srcRect/>
          <a:stretch>
            <a:fillRect/>
          </a:stretch>
        </p:blipFill>
        <p:spPr bwMode="auto">
          <a:xfrm>
            <a:off x="7086600" y="4724400"/>
            <a:ext cx="1676400" cy="16414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478338" y="990600"/>
            <a:ext cx="3951287" cy="1431925"/>
          </a:xfrm>
        </p:spPr>
        <p:txBody>
          <a:bodyPr/>
          <a:lstStyle/>
          <a:p>
            <a:pPr eaLnBrk="1" hangingPunct="1"/>
            <a:r>
              <a:rPr lang="en-US" smtClean="0"/>
              <a:t/>
            </a:r>
            <a:br>
              <a:rPr lang="en-US" smtClean="0"/>
            </a:br>
            <a:r>
              <a:rPr lang="en-US" smtClean="0"/>
              <a:t>Who is this man?</a:t>
            </a:r>
          </a:p>
        </p:txBody>
      </p:sp>
      <p:pic>
        <p:nvPicPr>
          <p:cNvPr id="8" name="Picture Placeholder 7" descr="11-gardner1-450.jpg"/>
          <p:cNvPicPr>
            <a:picLocks noGrp="1" noChangeAspect="1"/>
          </p:cNvPicPr>
          <p:nvPr>
            <p:ph type="pic" idx="1"/>
          </p:nvPr>
        </p:nvPicPr>
        <p:blipFill>
          <a:blip r:embed="rId3"/>
          <a:srcRect t="-53282" b="-53282"/>
          <a:stretch>
            <a:fillRect/>
          </a:stretch>
        </p:blipFill>
        <p:spPr bwMode="auto">
          <a:xfrm rot="21416935">
            <a:off x="364423" y="247277"/>
            <a:ext cx="3703637" cy="5202237"/>
          </a:xfrm>
          <a:prstGeom prst="roundRect">
            <a:avLst>
              <a:gd name="adj" fmla="val 7477"/>
            </a:avLst>
          </a:prstGeom>
          <a:ln>
            <a:round/>
            <a:headEnd/>
            <a:tailEnd/>
          </a:ln>
        </p:spPr>
      </p:pic>
      <p:sp>
        <p:nvSpPr>
          <p:cNvPr id="19460" name="Text Placeholder 3"/>
          <p:cNvSpPr>
            <a:spLocks noGrp="1"/>
          </p:cNvSpPr>
          <p:nvPr>
            <p:ph type="body" sz="half" idx="2"/>
          </p:nvPr>
        </p:nvSpPr>
        <p:spPr bwMode="auto">
          <a:xfrm>
            <a:off x="4478338" y="2547938"/>
            <a:ext cx="3951287" cy="4071937"/>
          </a:xfrm>
        </p:spPr>
        <p:txBody>
          <a:bodyPr/>
          <a:lstStyle/>
          <a:p>
            <a:pPr eaLnBrk="1" hangingPunct="1"/>
            <a:endParaRPr lang="en-US" smtClean="0"/>
          </a:p>
          <a:p>
            <a:pPr eaLnBrk="1" hangingPunct="1"/>
            <a:r>
              <a:rPr lang="en-US" smtClean="0"/>
              <a:t>Click </a:t>
            </a:r>
            <a:r>
              <a:rPr lang="en-US" smtClean="0">
                <a:hlinkClick r:id="" action="ppaction://hlinkshowjump?jump=nextslide"/>
              </a:rPr>
              <a:t>here</a:t>
            </a:r>
            <a:r>
              <a:rPr lang="en-US" smtClean="0"/>
              <a:t> for the answer.</a:t>
            </a:r>
          </a:p>
        </p:txBody>
      </p:sp>
      <p:sp>
        <p:nvSpPr>
          <p:cNvPr id="7" name="Action Button: Home 6">
            <a:hlinkClick r:id="" action="ppaction://hlinkshowjump?jump=firstslide"/>
          </p:cNvPr>
          <p:cNvSpPr>
            <a:spLocks noChangeArrowheads="1"/>
          </p:cNvSpPr>
          <p:nvPr/>
        </p:nvSpPr>
        <p:spPr bwMode="auto">
          <a:xfrm>
            <a:off x="0" y="6324600"/>
            <a:ext cx="609600" cy="533400"/>
          </a:xfrm>
          <a:prstGeom prst="actionButtonHome">
            <a:avLst/>
          </a:prstGeom>
          <a:gradFill rotWithShape="1">
            <a:gsLst>
              <a:gs pos="0">
                <a:srgbClr val="003289"/>
              </a:gs>
              <a:gs pos="20000">
                <a:srgbClr val="003286"/>
              </a:gs>
              <a:gs pos="100000">
                <a:srgbClr val="001A4E"/>
              </a:gs>
            </a:gsLst>
            <a:lin ang="3600000" scaled="1"/>
          </a:gradFill>
          <a:ln w="12700">
            <a:solidFill>
              <a:srgbClr val="043579"/>
            </a:solidFill>
            <a:miter lim="800000"/>
            <a:headEnd/>
            <a:tailEnd/>
          </a:ln>
          <a:effectLst>
            <a:outerShdw dist="63500" dir="3000007" algn="br" rotWithShape="0">
              <a:srgbClr val="808080">
                <a:alpha val="34999"/>
              </a:srgbClr>
            </a:outerShdw>
          </a:effectLst>
        </p:spPr>
        <p:txBody>
          <a:bodyPr anchor="ctr"/>
          <a:lstStyle/>
          <a:p>
            <a:pPr algn="ctr"/>
            <a:endParaRPr lang="en-US">
              <a:solidFill>
                <a:srgbClr val="FFFFFF"/>
              </a:solidFill>
              <a:latin typeface="Arial Rounded MT Bold" pitchFamily="34"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Intrapersonal Intelligence</a:t>
            </a:r>
          </a:p>
        </p:txBody>
      </p:sp>
      <p:sp>
        <p:nvSpPr>
          <p:cNvPr id="15363" name="Rectangle 3"/>
          <p:cNvSpPr>
            <a:spLocks noGrp="1" noChangeArrowheads="1"/>
          </p:cNvSpPr>
          <p:nvPr>
            <p:ph type="body" idx="1"/>
          </p:nvPr>
        </p:nvSpPr>
        <p:spPr/>
        <p:txBody>
          <a:bodyPr/>
          <a:lstStyle/>
          <a:p>
            <a:r>
              <a:rPr lang="en-US"/>
              <a:t>Word processing program – journal</a:t>
            </a:r>
          </a:p>
          <a:p>
            <a:r>
              <a:rPr lang="en-US"/>
              <a:t>Math Programs – create individualized programs for students</a:t>
            </a:r>
          </a:p>
          <a:p>
            <a:pPr>
              <a:buFontTx/>
              <a:buNone/>
            </a:pPr>
            <a:endParaRPr lang="en-US"/>
          </a:p>
        </p:txBody>
      </p:sp>
      <p:pic>
        <p:nvPicPr>
          <p:cNvPr id="15364" name="Picture 4" descr="j0237833"/>
          <p:cNvPicPr>
            <a:picLocks noChangeAspect="1" noChangeArrowheads="1"/>
          </p:cNvPicPr>
          <p:nvPr/>
        </p:nvPicPr>
        <p:blipFill>
          <a:blip r:embed="rId2"/>
          <a:srcRect/>
          <a:stretch>
            <a:fillRect/>
          </a:stretch>
        </p:blipFill>
        <p:spPr bwMode="auto">
          <a:xfrm>
            <a:off x="5486400" y="4132263"/>
            <a:ext cx="3098800" cy="27114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Awesome Website on MI Theory Resources</a:t>
            </a:r>
            <a:endParaRPr lang="en-US" dirty="0"/>
          </a:p>
        </p:txBody>
      </p:sp>
      <p:sp>
        <p:nvSpPr>
          <p:cNvPr id="3" name="Content Placeholder 2"/>
          <p:cNvSpPr>
            <a:spLocks noGrp="1"/>
          </p:cNvSpPr>
          <p:nvPr>
            <p:ph idx="1"/>
          </p:nvPr>
        </p:nvSpPr>
        <p:spPr/>
        <p:txBody>
          <a:bodyPr/>
          <a:lstStyle/>
          <a:p>
            <a:r>
              <a:rPr lang="en-US" u="sng" dirty="0" smtClean="0">
                <a:hlinkClick r:id="rId2"/>
              </a:rPr>
              <a:t>http://</a:t>
            </a:r>
            <a:r>
              <a:rPr lang="en-US" u="sng" dirty="0" smtClean="0">
                <a:hlinkClick r:id="rId2"/>
              </a:rPr>
              <a:t>www.lth3.k12.il.us/rhampton/mi/mi.html</a:t>
            </a:r>
            <a:endParaRPr lang="en-US" u="sng" dirty="0" smtClean="0"/>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808038" y="762000"/>
          <a:ext cx="8001000" cy="4521200"/>
        </p:xfrm>
        <a:graphic>
          <a:graphicData uri="http://schemas.openxmlformats.org/presentationml/2006/ole">
            <p:oleObj spid="_x0000_s33794" name="Document" r:id="rId4" imgW="16461498" imgH="13565494" progId="Word.Document.8">
              <p:link updateAutomatic="1"/>
            </p:oleObj>
          </a:graphicData>
        </a:graphic>
      </p:graphicFrame>
      <p:sp>
        <p:nvSpPr>
          <p:cNvPr id="3" name="Curved Left Arrow 2">
            <a:hlinkClick r:id="rId5" action="ppaction://hlinksldjump"/>
          </p:cNvPr>
          <p:cNvSpPr>
            <a:spLocks noChangeArrowheads="1"/>
          </p:cNvSpPr>
          <p:nvPr/>
        </p:nvSpPr>
        <p:spPr bwMode="auto">
          <a:xfrm>
            <a:off x="8077200" y="5638800"/>
            <a:ext cx="731838" cy="760413"/>
          </a:xfrm>
          <a:prstGeom prst="curvedLeftArrow">
            <a:avLst>
              <a:gd name="adj1" fmla="val 25004"/>
              <a:gd name="adj2" fmla="val 49999"/>
              <a:gd name="adj3" fmla="val 25000"/>
            </a:avLst>
          </a:prstGeom>
          <a:gradFill rotWithShape="1">
            <a:gsLst>
              <a:gs pos="0">
                <a:srgbClr val="003289"/>
              </a:gs>
              <a:gs pos="20000">
                <a:srgbClr val="003286"/>
              </a:gs>
              <a:gs pos="100000">
                <a:srgbClr val="001A4E"/>
              </a:gs>
            </a:gsLst>
            <a:lin ang="3600000" scaled="1"/>
          </a:gradFill>
          <a:ln w="12700">
            <a:solidFill>
              <a:srgbClr val="043579"/>
            </a:solidFill>
            <a:miter lim="800000"/>
            <a:headEnd/>
            <a:tailEnd/>
          </a:ln>
          <a:effectLst>
            <a:outerShdw dist="63500" dir="3000007" algn="br" rotWithShape="0">
              <a:srgbClr val="808080">
                <a:alpha val="34999"/>
              </a:srgbClr>
            </a:outerShdw>
          </a:effectLst>
        </p:spPr>
        <p:txBody>
          <a:bodyPr anchor="ctr"/>
          <a:lstStyle/>
          <a:p>
            <a:pPr algn="ctr"/>
            <a:endParaRPr lang="en-US">
              <a:latin typeface="Arial Rounded MT Bold" pitchFamily="34" charset="0"/>
            </a:endParaRPr>
          </a:p>
        </p:txBody>
      </p:sp>
      <p:sp>
        <p:nvSpPr>
          <p:cNvPr id="4" name="Action Button: Home 3">
            <a:hlinkClick r:id="" action="ppaction://hlinkshowjump?jump=firstslide"/>
          </p:cNvPr>
          <p:cNvSpPr>
            <a:spLocks noChangeArrowheads="1"/>
          </p:cNvSpPr>
          <p:nvPr/>
        </p:nvSpPr>
        <p:spPr bwMode="auto">
          <a:xfrm>
            <a:off x="152400" y="5964238"/>
            <a:ext cx="762000" cy="685800"/>
          </a:xfrm>
          <a:prstGeom prst="actionButtonHome">
            <a:avLst/>
          </a:prstGeom>
          <a:gradFill rotWithShape="1">
            <a:gsLst>
              <a:gs pos="0">
                <a:srgbClr val="003289"/>
              </a:gs>
              <a:gs pos="20000">
                <a:srgbClr val="003286"/>
              </a:gs>
              <a:gs pos="100000">
                <a:srgbClr val="001A4E"/>
              </a:gs>
            </a:gsLst>
            <a:lin ang="3600000" scaled="1"/>
          </a:gradFill>
          <a:ln w="12700">
            <a:solidFill>
              <a:srgbClr val="043579"/>
            </a:solidFill>
            <a:miter lim="800000"/>
            <a:headEnd/>
            <a:tailEnd/>
          </a:ln>
          <a:effectLst>
            <a:outerShdw dist="63500" dir="3000007" algn="br" rotWithShape="0">
              <a:srgbClr val="808080">
                <a:alpha val="34999"/>
              </a:srgbClr>
            </a:outerShdw>
          </a:effectLst>
        </p:spPr>
        <p:txBody>
          <a:bodyPr anchor="ctr"/>
          <a:lstStyle/>
          <a:p>
            <a:pPr algn="ctr"/>
            <a:endParaRPr lang="en-US">
              <a:solidFill>
                <a:srgbClr val="FFFFFF"/>
              </a:solidFill>
              <a:latin typeface="Arial Rounded MT Bold"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Works Cited</a:t>
            </a:r>
          </a:p>
        </p:txBody>
      </p:sp>
      <p:sp>
        <p:nvSpPr>
          <p:cNvPr id="5123" name="Rectangle 3"/>
          <p:cNvSpPr>
            <a:spLocks noGrp="1" noChangeArrowheads="1"/>
          </p:cNvSpPr>
          <p:nvPr>
            <p:ph type="body" idx="1"/>
          </p:nvPr>
        </p:nvSpPr>
        <p:spPr>
          <a:xfrm>
            <a:off x="0" y="2438400"/>
            <a:ext cx="9144000" cy="3687763"/>
          </a:xfrm>
        </p:spPr>
        <p:txBody>
          <a:bodyPr>
            <a:normAutofit fontScale="70000" lnSpcReduction="20000"/>
          </a:bodyPr>
          <a:lstStyle/>
          <a:p>
            <a:pPr>
              <a:lnSpc>
                <a:spcPct val="80000"/>
              </a:lnSpc>
            </a:pPr>
            <a:endParaRPr lang="en-US" sz="1800" b="1" dirty="0"/>
          </a:p>
          <a:p>
            <a:pPr>
              <a:lnSpc>
                <a:spcPct val="80000"/>
              </a:lnSpc>
              <a:buFontTx/>
              <a:buNone/>
            </a:pPr>
            <a:r>
              <a:rPr lang="en-US" sz="2000" dirty="0"/>
              <a:t>Carlson-Pickering, J. 1999. </a:t>
            </a:r>
            <a:r>
              <a:rPr lang="en-US" sz="2000" i="1" dirty="0"/>
              <a:t>Teachers in  Technology Initiative. </a:t>
            </a:r>
            <a:r>
              <a:rPr lang="en-US" sz="2000" dirty="0"/>
              <a:t>June 10, 2008, from </a:t>
            </a:r>
            <a:r>
              <a:rPr lang="en-US" sz="1600" dirty="0">
                <a:hlinkClick r:id="rId2"/>
              </a:rPr>
              <a:t>http://www.mcmel.org/erica.mi/technology.html</a:t>
            </a:r>
            <a:endParaRPr lang="en-US" sz="1600" dirty="0"/>
          </a:p>
          <a:p>
            <a:pPr>
              <a:lnSpc>
                <a:spcPct val="80000"/>
              </a:lnSpc>
              <a:buFontTx/>
              <a:buNone/>
            </a:pPr>
            <a:r>
              <a:rPr lang="en-US" sz="2000" dirty="0"/>
              <a:t>Great Performances. </a:t>
            </a:r>
            <a:r>
              <a:rPr lang="en-US" sz="2000" i="1" dirty="0"/>
              <a:t>Howard Gardner’s Multiple Intelligences</a:t>
            </a:r>
            <a:r>
              <a:rPr lang="en-US" sz="2000" dirty="0"/>
              <a:t> </a:t>
            </a:r>
            <a:r>
              <a:rPr lang="en-US" sz="2000" i="1" dirty="0"/>
              <a:t>Theory</a:t>
            </a:r>
            <a:r>
              <a:rPr lang="en-US" sz="2000" dirty="0"/>
              <a:t>. June 9, 2008, from </a:t>
            </a:r>
            <a:r>
              <a:rPr lang="en-US" sz="2000" dirty="0">
                <a:hlinkClick r:id="rId3"/>
              </a:rPr>
              <a:t>http://www.pbs.org/wnet/gperf/education/ed_mi_overview.html</a:t>
            </a:r>
            <a:endParaRPr lang="en-US" sz="1600" dirty="0"/>
          </a:p>
          <a:p>
            <a:pPr>
              <a:lnSpc>
                <a:spcPct val="80000"/>
              </a:lnSpc>
              <a:buFontTx/>
              <a:buNone/>
            </a:pPr>
            <a:r>
              <a:rPr lang="en-US" sz="2000" dirty="0"/>
              <a:t>Harvard College. 2008. </a:t>
            </a:r>
            <a:r>
              <a:rPr lang="en-US" sz="2000" i="1" dirty="0"/>
              <a:t>Howard Gardner</a:t>
            </a:r>
            <a:r>
              <a:rPr lang="en-US" sz="2000" dirty="0"/>
              <a:t>. June 9, 2008, from </a:t>
            </a:r>
            <a:r>
              <a:rPr lang="en-US" sz="2000" dirty="0">
                <a:hlinkClick r:id="rId4"/>
              </a:rPr>
              <a:t>http://www.pz.harvard.edu/pis/hg.htm</a:t>
            </a:r>
            <a:endParaRPr lang="en-US" sz="1600" dirty="0"/>
          </a:p>
          <a:p>
            <a:pPr>
              <a:lnSpc>
                <a:spcPct val="80000"/>
              </a:lnSpc>
              <a:buFontTx/>
              <a:buNone/>
            </a:pPr>
            <a:r>
              <a:rPr lang="en-US" sz="2000" dirty="0"/>
              <a:t>Harvard Graduate School of Education. 2008. </a:t>
            </a:r>
            <a:r>
              <a:rPr lang="en-US" sz="2000" i="1" dirty="0"/>
              <a:t>Howard Gardner:  Hobbs Professor of Cognition and Education.</a:t>
            </a:r>
            <a:r>
              <a:rPr lang="en-US" sz="2000" dirty="0"/>
              <a:t> June 5, 2008, from </a:t>
            </a:r>
            <a:r>
              <a:rPr lang="en-US" sz="1800" dirty="0">
                <a:hlinkClick r:id="rId5"/>
              </a:rPr>
              <a:t>http://www.howardgardner.com/bio/bio.html</a:t>
            </a:r>
            <a:endParaRPr lang="en-US" sz="1600" dirty="0"/>
          </a:p>
          <a:p>
            <a:pPr>
              <a:lnSpc>
                <a:spcPct val="80000"/>
              </a:lnSpc>
              <a:buFontTx/>
              <a:buNone/>
            </a:pPr>
            <a:r>
              <a:rPr lang="en-US" sz="2000" dirty="0" err="1"/>
              <a:t>Kagan</a:t>
            </a:r>
            <a:r>
              <a:rPr lang="en-US" sz="2000" dirty="0"/>
              <a:t>, S. &amp; </a:t>
            </a:r>
            <a:r>
              <a:rPr lang="en-US" sz="2000" dirty="0" err="1"/>
              <a:t>Kagan</a:t>
            </a:r>
            <a:r>
              <a:rPr lang="en-US" sz="2000" dirty="0"/>
              <a:t>, M.  (1998). </a:t>
            </a:r>
            <a:r>
              <a:rPr lang="en-US" sz="2000" i="1" dirty="0"/>
              <a:t>Multiple Intelligences:  The Complete MI Book</a:t>
            </a:r>
            <a:r>
              <a:rPr lang="en-US" sz="2000" dirty="0"/>
              <a:t>.  San Clemente: </a:t>
            </a:r>
            <a:r>
              <a:rPr lang="en-US" sz="2000" dirty="0" err="1"/>
              <a:t>Kagan</a:t>
            </a:r>
            <a:r>
              <a:rPr lang="en-US" sz="2000" dirty="0"/>
              <a:t> Cooperative Learning.</a:t>
            </a:r>
          </a:p>
          <a:p>
            <a:pPr>
              <a:lnSpc>
                <a:spcPct val="80000"/>
              </a:lnSpc>
              <a:buFontTx/>
              <a:buNone/>
            </a:pPr>
            <a:r>
              <a:rPr lang="en-US" sz="2000" dirty="0"/>
              <a:t>Smith, M. 2002. Howard Gardner, </a:t>
            </a:r>
            <a:r>
              <a:rPr lang="en-US" sz="2000" i="1" dirty="0"/>
              <a:t>Multiple Intelligences and Education</a:t>
            </a:r>
            <a:r>
              <a:rPr lang="en-US" sz="2000" dirty="0"/>
              <a:t>. June 5, 2008, from 	</a:t>
            </a:r>
            <a:r>
              <a:rPr lang="en-US" sz="1600" dirty="0">
                <a:hlinkClick r:id="rId6"/>
              </a:rPr>
              <a:t>http://www.infed.org/thinkers/gardner.htm</a:t>
            </a:r>
            <a:r>
              <a:rPr lang="en-US" sz="2000" dirty="0"/>
              <a:t> </a:t>
            </a:r>
          </a:p>
          <a:p>
            <a:pPr>
              <a:lnSpc>
                <a:spcPct val="80000"/>
              </a:lnSpc>
              <a:buFontTx/>
              <a:buNone/>
            </a:pPr>
            <a:endParaRPr lang="en-US" sz="2000" dirty="0"/>
          </a:p>
          <a:p>
            <a:pPr>
              <a:lnSpc>
                <a:spcPct val="80000"/>
              </a:lnSpc>
              <a:buFontTx/>
              <a:buNone/>
            </a:pPr>
            <a:endParaRPr lang="en-US" sz="2000" dirty="0"/>
          </a:p>
          <a:p>
            <a:pPr>
              <a:lnSpc>
                <a:spcPct val="80000"/>
              </a:lnSpc>
              <a:buFontTx/>
              <a:buNone/>
            </a:pP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12788" y="1676400"/>
            <a:ext cx="7716837" cy="609600"/>
          </a:xfrm>
        </p:spPr>
        <p:txBody>
          <a:bodyPr/>
          <a:lstStyle/>
          <a:p>
            <a:pPr eaLnBrk="1" hangingPunct="1"/>
            <a:r>
              <a:rPr lang="en-US" sz="1800" dirty="0" smtClean="0"/>
              <a:t> </a:t>
            </a:r>
            <a:r>
              <a:rPr lang="en-US" sz="2400" dirty="0" smtClean="0"/>
              <a:t>Citations</a:t>
            </a:r>
            <a:r>
              <a:rPr lang="en-US" sz="1800" dirty="0" smtClean="0"/>
              <a:t/>
            </a:r>
            <a:br>
              <a:rPr lang="en-US" sz="1800" dirty="0" smtClean="0"/>
            </a:br>
            <a:endParaRPr lang="en-US" sz="1800" dirty="0" smtClean="0"/>
          </a:p>
        </p:txBody>
      </p:sp>
      <p:sp>
        <p:nvSpPr>
          <p:cNvPr id="3" name="Content Placeholder 2"/>
          <p:cNvSpPr>
            <a:spLocks noGrp="1"/>
          </p:cNvSpPr>
          <p:nvPr>
            <p:ph idx="1"/>
          </p:nvPr>
        </p:nvSpPr>
        <p:spPr>
          <a:xfrm>
            <a:off x="712788" y="2895600"/>
            <a:ext cx="7716837" cy="3505200"/>
          </a:xfrm>
        </p:spPr>
        <p:txBody>
          <a:bodyPr>
            <a:normAutofit fontScale="25000" lnSpcReduction="20000"/>
          </a:bodyPr>
          <a:lstStyle/>
          <a:p>
            <a:pPr eaLnBrk="1" hangingPunct="1">
              <a:lnSpc>
                <a:spcPct val="80000"/>
              </a:lnSpc>
              <a:buFontTx/>
              <a:buNone/>
            </a:pPr>
            <a:r>
              <a:rPr lang="en-US" sz="4000" dirty="0" smtClean="0">
                <a:effectLst>
                  <a:outerShdw blurRad="38100" dist="38100" dir="2700000" algn="tl">
                    <a:srgbClr val="000000"/>
                  </a:outerShdw>
                </a:effectLst>
              </a:rPr>
              <a:t>Google images.  Photo of Howard Gardner.  </a:t>
            </a:r>
            <a:r>
              <a:rPr lang="en-US" sz="4000" u="sng" dirty="0" smtClean="0">
                <a:effectLst>
                  <a:outerShdw blurRad="38100" dist="38100" dir="2700000" algn="tl">
                    <a:srgbClr val="000000"/>
                  </a:outerShdw>
                </a:effectLst>
              </a:rPr>
              <a:t>www.news.harvard.edu/.../ 11.01/11-gardner.html</a:t>
            </a:r>
          </a:p>
          <a:p>
            <a:pPr eaLnBrk="1" hangingPunct="1">
              <a:lnSpc>
                <a:spcPct val="80000"/>
              </a:lnSpc>
              <a:buFontTx/>
              <a:buNone/>
            </a:pPr>
            <a:r>
              <a:rPr lang="en-US" sz="4000" dirty="0" smtClean="0">
                <a:effectLst>
                  <a:outerShdw blurRad="38100" dist="38100" dir="2700000" algn="tl">
                    <a:srgbClr val="000000"/>
                  </a:outerShdw>
                </a:effectLst>
                <a:latin typeface="TrebuchetMS" charset="0"/>
              </a:rPr>
              <a:t>Texas Education Association. </a:t>
            </a:r>
            <a:r>
              <a:rPr lang="en-US" sz="4000" b="1" dirty="0" smtClean="0">
                <a:effectLst>
                  <a:outerShdw blurRad="38100" dist="38100" dir="2700000" algn="tl">
                    <a:srgbClr val="000000"/>
                  </a:outerShdw>
                </a:effectLst>
              </a:rPr>
              <a:t>Career and Technical Education - Texas Essential Knowledge and Skills, Course Crosswalks and Coherent Sequences </a:t>
            </a:r>
            <a:r>
              <a:rPr lang="en-US" sz="4000" dirty="0" smtClean="0">
                <a:effectLst>
                  <a:outerShdw blurRad="38100" dist="38100" dir="2700000" algn="tl">
                    <a:srgbClr val="000000"/>
                  </a:outerShdw>
                </a:effectLst>
                <a:latin typeface="TrebuchetMS" charset="0"/>
              </a:rPr>
              <a:t> </a:t>
            </a:r>
            <a:r>
              <a:rPr lang="en-US" sz="4000" dirty="0" smtClean="0">
                <a:effectLst>
                  <a:outerShdw blurRad="38100" dist="38100" dir="2700000" algn="tl">
                    <a:srgbClr val="000000"/>
                  </a:outerShdw>
                </a:effectLst>
                <a:latin typeface="TrebuchetMS" charset="0"/>
                <a:hlinkClick r:id="rId3"/>
              </a:rPr>
              <a:t>http://www.tea.state.tx.us/index2.aspx?id=5415#Subchapter%20E</a:t>
            </a:r>
            <a:endParaRPr lang="en-US" sz="4000" dirty="0" smtClean="0">
              <a:effectLst>
                <a:outerShdw blurRad="38100" dist="38100" dir="2700000" algn="tl">
                  <a:srgbClr val="000000"/>
                </a:outerShdw>
              </a:effectLst>
            </a:endParaRPr>
          </a:p>
          <a:p>
            <a:pPr eaLnBrk="1" hangingPunct="1">
              <a:lnSpc>
                <a:spcPct val="80000"/>
              </a:lnSpc>
              <a:buFontTx/>
              <a:buNone/>
            </a:pPr>
            <a:r>
              <a:rPr lang="en-US" sz="4000" b="1" dirty="0" smtClean="0">
                <a:effectLst>
                  <a:outerShdw blurRad="38100" dist="38100" dir="2700000" algn="tl">
                    <a:srgbClr val="000000"/>
                  </a:outerShdw>
                </a:effectLst>
              </a:rPr>
              <a:t>Interview with Howard Gardner.  Produced for </a:t>
            </a:r>
            <a:r>
              <a:rPr lang="en-US" sz="4000" b="1" dirty="0" err="1" smtClean="0">
                <a:effectLst>
                  <a:outerShdw blurRad="38100" dist="38100" dir="2700000" algn="tl">
                    <a:srgbClr val="000000"/>
                  </a:outerShdw>
                </a:effectLst>
              </a:rPr>
              <a:t>Edutopia</a:t>
            </a:r>
            <a:r>
              <a:rPr lang="en-US" sz="4000" b="1" dirty="0" smtClean="0">
                <a:effectLst>
                  <a:outerShdw blurRad="38100" dist="38100" dir="2700000" algn="tl">
                    <a:srgbClr val="000000"/>
                  </a:outerShdw>
                </a:effectLst>
              </a:rPr>
              <a:t> </a:t>
            </a:r>
            <a:r>
              <a:rPr lang="en-US" sz="4000" b="1" dirty="0" err="1" smtClean="0">
                <a:effectLst>
                  <a:outerShdw blurRad="38100" dist="38100" dir="2700000" algn="tl">
                    <a:srgbClr val="000000"/>
                  </a:outerShdw>
                </a:effectLst>
              </a:rPr>
              <a:t>byState</a:t>
            </a:r>
            <a:r>
              <a:rPr lang="en-US" sz="4000" b="1" dirty="0" smtClean="0">
                <a:effectLst>
                  <a:outerShdw blurRad="38100" dist="38100" dir="2700000" algn="tl">
                    <a:srgbClr val="000000"/>
                  </a:outerShdw>
                </a:effectLst>
              </a:rPr>
              <a:t> of the Art© 1997The George Lucas Educational Foundation All rights reserved  </a:t>
            </a:r>
            <a:r>
              <a:rPr lang="en-US" sz="4000" b="1" dirty="0" smtClean="0">
                <a:effectLst>
                  <a:outerShdw blurRad="38100" dist="38100" dir="2700000" algn="tl">
                    <a:srgbClr val="000000"/>
                  </a:outerShdw>
                </a:effectLst>
                <a:hlinkClick r:id="rId4"/>
              </a:rPr>
              <a:t>http://www.edutopia.org/multiple-intelligences-howard-gardner-video</a:t>
            </a:r>
            <a:endParaRPr lang="en-US" sz="4000" b="1" dirty="0" smtClean="0">
              <a:effectLst>
                <a:outerShdw blurRad="38100" dist="38100" dir="2700000" algn="tl">
                  <a:srgbClr val="000000"/>
                </a:outerShdw>
              </a:effectLst>
            </a:endParaRPr>
          </a:p>
          <a:p>
            <a:pPr eaLnBrk="1" hangingPunct="1">
              <a:lnSpc>
                <a:spcPct val="80000"/>
              </a:lnSpc>
              <a:buFontTx/>
              <a:buNone/>
            </a:pPr>
            <a:r>
              <a:rPr lang="en-US" sz="4000" b="1" dirty="0" smtClean="0">
                <a:effectLst>
                  <a:outerShdw blurRad="38100" dist="38100" dir="2700000" algn="tl">
                    <a:srgbClr val="000000"/>
                  </a:outerShdw>
                </a:effectLst>
              </a:rPr>
              <a:t>What’s Your Learning Style Quiz?  </a:t>
            </a:r>
            <a:r>
              <a:rPr lang="en-US" sz="4000" b="1" dirty="0" err="1" smtClean="0">
                <a:effectLst>
                  <a:outerShdw blurRad="38100" dist="38100" dir="2700000" algn="tl">
                    <a:srgbClr val="000000"/>
                  </a:outerShdw>
                </a:effectLst>
              </a:rPr>
              <a:t>Edutopia</a:t>
            </a:r>
            <a:r>
              <a:rPr lang="en-US" sz="4000" b="1" dirty="0" smtClean="0">
                <a:effectLst>
                  <a:outerShdw blurRad="38100" dist="38100" dir="2700000" algn="tl">
                    <a:srgbClr val="000000"/>
                  </a:outerShdw>
                </a:effectLst>
              </a:rPr>
              <a:t>. </a:t>
            </a:r>
            <a:r>
              <a:rPr lang="en-US" sz="4000" b="1" dirty="0" smtClean="0">
                <a:effectLst>
                  <a:outerShdw blurRad="38100" dist="38100" dir="2700000" algn="tl">
                    <a:srgbClr val="000000"/>
                  </a:outerShdw>
                </a:effectLst>
                <a:hlinkClick r:id="rId5"/>
              </a:rPr>
              <a:t>http://www.edutopia.org/multiple-intelligences-learning-styles-quiz</a:t>
            </a:r>
            <a:endParaRPr lang="en-US" sz="4000" b="1" dirty="0" smtClean="0">
              <a:effectLst>
                <a:outerShdw blurRad="38100" dist="38100" dir="2700000" algn="tl">
                  <a:srgbClr val="000000"/>
                </a:outerShdw>
              </a:effectLst>
            </a:endParaRPr>
          </a:p>
          <a:p>
            <a:pPr eaLnBrk="1" hangingPunct="1">
              <a:lnSpc>
                <a:spcPct val="80000"/>
              </a:lnSpc>
              <a:buFontTx/>
              <a:buNone/>
            </a:pPr>
            <a:r>
              <a:rPr lang="en-US" sz="4000" dirty="0" smtClean="0">
                <a:effectLst>
                  <a:outerShdw blurRad="38100" dist="38100" dir="2700000" algn="tl">
                    <a:srgbClr val="000000"/>
                  </a:outerShdw>
                </a:effectLst>
                <a:latin typeface="TrebuchetMS" charset="0"/>
              </a:rPr>
              <a:t>Discovery Channel School. (2005).Differentiated Instruction in Fourth Grade Mathematics [Video Segment]. Available from </a:t>
            </a:r>
            <a:r>
              <a:rPr lang="en-US" sz="4000" dirty="0" smtClean="0">
                <a:effectLst>
                  <a:outerShdw blurRad="38100" dist="38100" dir="2700000" algn="tl">
                    <a:srgbClr val="000000"/>
                  </a:outerShdw>
                </a:effectLst>
                <a:latin typeface="TrebuchetMS" charset="0"/>
                <a:hlinkClick r:id="rId6"/>
              </a:rPr>
              <a:t>http://www.discoveryeducation.com/</a:t>
            </a:r>
            <a:endParaRPr lang="en-US" sz="4000" dirty="0" smtClean="0">
              <a:effectLst>
                <a:outerShdw blurRad="38100" dist="38100" dir="2700000" algn="tl">
                  <a:srgbClr val="000000"/>
                </a:outerShdw>
              </a:effectLst>
              <a:latin typeface="TrebuchetMS" charset="0"/>
            </a:endParaRPr>
          </a:p>
          <a:p>
            <a:pPr eaLnBrk="1" hangingPunct="1">
              <a:lnSpc>
                <a:spcPct val="80000"/>
              </a:lnSpc>
              <a:buFontTx/>
              <a:buNone/>
            </a:pPr>
            <a:r>
              <a:rPr lang="en-US" sz="4000" dirty="0" smtClean="0">
                <a:effectLst>
                  <a:outerShdw blurRad="38100" dist="38100" dir="2700000" algn="tl">
                    <a:srgbClr val="000000"/>
                  </a:outerShdw>
                </a:effectLst>
                <a:latin typeface="TrebuchetMS" charset="0"/>
              </a:rPr>
              <a:t>Great Ideas in Psychology Podcast.  This is a podcast about the great ideas in psychology.  </a:t>
            </a:r>
            <a:r>
              <a:rPr lang="en-US" sz="4000" dirty="0" smtClean="0">
                <a:effectLst>
                  <a:outerShdw blurRad="38100" dist="38100" dir="2700000" algn="tl">
                    <a:srgbClr val="000000"/>
                  </a:outerShdw>
                </a:effectLst>
                <a:latin typeface="TrebuchetMS" charset="0"/>
                <a:hlinkClick r:id="rId7"/>
              </a:rPr>
              <a:t>http://web.mac.com/todddaniel/Professor_Todd/Great_Ideas_in_Psychology_Podcast/rss.xml</a:t>
            </a:r>
            <a:endParaRPr lang="en-US" sz="4000" dirty="0" smtClean="0">
              <a:effectLst>
                <a:outerShdw blurRad="38100" dist="38100" dir="2700000" algn="tl">
                  <a:srgbClr val="000000"/>
                </a:outerShdw>
              </a:effectLst>
              <a:latin typeface="TrebuchetMS" charset="0"/>
            </a:endParaRPr>
          </a:p>
          <a:p>
            <a:pPr eaLnBrk="1" hangingPunct="1">
              <a:lnSpc>
                <a:spcPct val="80000"/>
              </a:lnSpc>
              <a:buFontTx/>
              <a:buNone/>
            </a:pPr>
            <a:r>
              <a:rPr lang="en-US" sz="4000" dirty="0" smtClean="0">
                <a:effectLst>
                  <a:outerShdw blurRad="38100" dist="38100" dir="2700000" algn="tl">
                    <a:srgbClr val="000000"/>
                  </a:outerShdw>
                </a:effectLst>
                <a:latin typeface="TrebuchetMS" charset="0"/>
              </a:rPr>
              <a:t>Multiple Intelligences Graphic Image chart.  </a:t>
            </a:r>
            <a:r>
              <a:rPr lang="en-US" sz="4000" dirty="0" smtClean="0">
                <a:effectLst>
                  <a:outerShdw blurRad="38100" dist="38100" dir="2700000" algn="tl">
                    <a:srgbClr val="000000"/>
                  </a:outerShdw>
                </a:effectLst>
                <a:latin typeface="TrebuchetMS" charset="0"/>
                <a:hlinkClick r:id="rId8"/>
              </a:rPr>
              <a:t>http://www.new-oceans.co.uk/new/education/images/multint2.gif</a:t>
            </a:r>
            <a:endParaRPr lang="en-US" sz="4000" dirty="0" smtClean="0">
              <a:effectLst>
                <a:outerShdw blurRad="38100" dist="38100" dir="2700000" algn="tl">
                  <a:srgbClr val="000000"/>
                </a:outerShdw>
              </a:effectLst>
              <a:latin typeface="TrebuchetMS" charset="0"/>
            </a:endParaRPr>
          </a:p>
          <a:p>
            <a:pPr eaLnBrk="1" hangingPunct="1">
              <a:lnSpc>
                <a:spcPct val="80000"/>
              </a:lnSpc>
              <a:buFontTx/>
              <a:buNone/>
            </a:pPr>
            <a:r>
              <a:rPr lang="en-US" sz="4000" dirty="0" err="1" smtClean="0">
                <a:effectLst>
                  <a:outerShdw blurRad="38100" dist="38100" dir="2700000" algn="tl">
                    <a:srgbClr val="000000"/>
                  </a:outerShdw>
                </a:effectLst>
                <a:latin typeface="TrebuchetMS" charset="0"/>
              </a:rPr>
              <a:t>Edutopia</a:t>
            </a:r>
            <a:r>
              <a:rPr lang="en-US" sz="4000" dirty="0" smtClean="0">
                <a:effectLst>
                  <a:outerShdw blurRad="38100" dist="38100" dir="2700000" algn="tl">
                    <a:srgbClr val="000000"/>
                  </a:outerShdw>
                </a:effectLst>
                <a:latin typeface="TrebuchetMS" charset="0"/>
              </a:rPr>
              <a:t>.  Video clip from 2001.  No Child Left Behind. </a:t>
            </a:r>
            <a:r>
              <a:rPr lang="en-US" sz="4000" dirty="0" smtClean="0">
                <a:effectLst>
                  <a:outerShdw blurRad="38100" dist="38100" dir="2700000" algn="tl">
                    <a:srgbClr val="000000"/>
                  </a:outerShdw>
                </a:effectLst>
                <a:hlinkClick r:id="rId9"/>
              </a:rPr>
              <a:t>http://www.edutopia.org/multiple-intelligences-key-learning-community-video</a:t>
            </a:r>
            <a:endParaRPr lang="en-US" sz="4000" dirty="0" smtClean="0">
              <a:effectLst>
                <a:outerShdw blurRad="38100" dist="38100" dir="2700000" algn="tl">
                  <a:srgbClr val="000000"/>
                </a:outerShdw>
              </a:effectLst>
            </a:endParaRPr>
          </a:p>
          <a:p>
            <a:pPr eaLnBrk="1" hangingPunct="1">
              <a:lnSpc>
                <a:spcPct val="80000"/>
              </a:lnSpc>
              <a:buFontTx/>
              <a:buNone/>
            </a:pPr>
            <a:endParaRPr lang="en-US" sz="1000" dirty="0" smtClean="0">
              <a:effectLst>
                <a:outerShdw blurRad="38100" dist="38100" dir="2700000" algn="tl">
                  <a:srgbClr val="000000"/>
                </a:outerShdw>
              </a:effectLst>
            </a:endParaRPr>
          </a:p>
          <a:p>
            <a:pPr eaLnBrk="1" hangingPunct="1">
              <a:lnSpc>
                <a:spcPct val="80000"/>
              </a:lnSpc>
              <a:buFontTx/>
              <a:buNone/>
            </a:pPr>
            <a:endParaRPr lang="en-US" sz="1000" dirty="0" smtClean="0">
              <a:effectLst>
                <a:outerShdw blurRad="38100" dist="38100" dir="2700000" algn="tl">
                  <a:srgbClr val="000000"/>
                </a:outerShdw>
              </a:effectLst>
              <a:latin typeface="TrebuchetMS" charset="0"/>
            </a:endParaRPr>
          </a:p>
          <a:p>
            <a:pPr eaLnBrk="1" hangingPunct="1">
              <a:lnSpc>
                <a:spcPct val="80000"/>
              </a:lnSpc>
              <a:buFontTx/>
              <a:buNone/>
            </a:pPr>
            <a:endParaRPr lang="en-US" sz="1000" dirty="0" smtClean="0">
              <a:effectLst>
                <a:outerShdw blurRad="38100" dist="38100" dir="2700000" algn="tl">
                  <a:srgbClr val="000000"/>
                </a:outerShdw>
              </a:effectLst>
              <a:latin typeface="TrebuchetMS" charset="0"/>
            </a:endParaRPr>
          </a:p>
          <a:p>
            <a:pPr eaLnBrk="1" hangingPunct="1">
              <a:lnSpc>
                <a:spcPct val="80000"/>
              </a:lnSpc>
              <a:buFontTx/>
              <a:buNone/>
            </a:pPr>
            <a:endParaRPr lang="en-US" sz="1000" dirty="0" smtClean="0">
              <a:effectLst>
                <a:outerShdw blurRad="38100" dist="38100" dir="2700000" algn="tl">
                  <a:srgbClr val="000000"/>
                </a:outerShdw>
              </a:effectLst>
              <a:latin typeface="TrebuchetMS" charset="0"/>
            </a:endParaRPr>
          </a:p>
          <a:p>
            <a:pPr eaLnBrk="1" hangingPunct="1">
              <a:lnSpc>
                <a:spcPct val="80000"/>
              </a:lnSpc>
              <a:buFontTx/>
              <a:buNone/>
            </a:pPr>
            <a:endParaRPr lang="en-US" sz="300" b="1" dirty="0" smtClean="0">
              <a:effectLst>
                <a:outerShdw blurRad="38100" dist="38100" dir="2700000" algn="tl">
                  <a:srgbClr val="000000"/>
                </a:outerShdw>
              </a:effectLst>
            </a:endParaRPr>
          </a:p>
          <a:p>
            <a:pPr eaLnBrk="1" hangingPunct="1">
              <a:lnSpc>
                <a:spcPct val="80000"/>
              </a:lnSpc>
              <a:buFontTx/>
              <a:buNone/>
            </a:pPr>
            <a:endParaRPr lang="en-US" sz="300" b="1" dirty="0" smtClean="0">
              <a:effectLst>
                <a:outerShdw blurRad="38100" dist="38100" dir="2700000" algn="tl">
                  <a:srgbClr val="000000"/>
                </a:outerShdw>
              </a:effectLst>
            </a:endParaRPr>
          </a:p>
          <a:p>
            <a:pPr eaLnBrk="1" hangingPunct="1">
              <a:lnSpc>
                <a:spcPct val="80000"/>
              </a:lnSpc>
              <a:buFontTx/>
              <a:buNone/>
            </a:pPr>
            <a:r>
              <a:rPr lang="en-US" sz="300" b="1" dirty="0" smtClean="0">
                <a:effectLst>
                  <a:outerShdw blurRad="38100" dist="38100" dir="2700000" algn="tl">
                    <a:srgbClr val="000000"/>
                  </a:outerShdw>
                </a:effectLst>
              </a:rPr>
              <a:t> </a:t>
            </a:r>
          </a:p>
          <a:p>
            <a:pPr eaLnBrk="1" hangingPunct="1">
              <a:lnSpc>
                <a:spcPct val="80000"/>
              </a:lnSpc>
              <a:buFontTx/>
              <a:buNone/>
            </a:pPr>
            <a:endParaRPr lang="en-US" sz="300" dirty="0" smtClean="0">
              <a:effectLst>
                <a:outerShdw blurRad="38100" dist="38100" dir="2700000" algn="tl">
                  <a:srgbClr val="000000"/>
                </a:outerShdw>
              </a:effectLst>
            </a:endParaRPr>
          </a:p>
        </p:txBody>
      </p:sp>
      <p:sp>
        <p:nvSpPr>
          <p:cNvPr id="5" name="Action Button: Home 4">
            <a:hlinkClick r:id="" action="ppaction://hlinkshowjump?jump=firstslide"/>
          </p:cNvPr>
          <p:cNvSpPr>
            <a:spLocks noChangeArrowheads="1"/>
          </p:cNvSpPr>
          <p:nvPr/>
        </p:nvSpPr>
        <p:spPr bwMode="auto">
          <a:xfrm>
            <a:off x="7908925" y="5562600"/>
            <a:ext cx="1041400" cy="1042988"/>
          </a:xfrm>
          <a:prstGeom prst="actionButtonHome">
            <a:avLst/>
          </a:prstGeom>
          <a:gradFill rotWithShape="1">
            <a:gsLst>
              <a:gs pos="0">
                <a:srgbClr val="003289"/>
              </a:gs>
              <a:gs pos="20000">
                <a:srgbClr val="003286"/>
              </a:gs>
              <a:gs pos="100000">
                <a:srgbClr val="001A4E"/>
              </a:gs>
            </a:gsLst>
            <a:lin ang="3600000" scaled="1"/>
          </a:gradFill>
          <a:ln w="12700">
            <a:solidFill>
              <a:srgbClr val="043579"/>
            </a:solidFill>
            <a:miter lim="800000"/>
            <a:headEnd/>
            <a:tailEnd/>
          </a:ln>
          <a:effectLst>
            <a:outerShdw dist="63500" dir="3000007" algn="br" rotWithShape="0">
              <a:srgbClr val="808080">
                <a:alpha val="34999"/>
              </a:srgbClr>
            </a:outerShdw>
          </a:effectLst>
        </p:spPr>
        <p:txBody>
          <a:bodyPr anchor="ctr"/>
          <a:lstStyle/>
          <a:p>
            <a:pPr algn="ctr"/>
            <a:endParaRPr lang="en-US">
              <a:solidFill>
                <a:srgbClr val="FFFFFF"/>
              </a:solidFill>
              <a:latin typeface="Arial Rounded MT Bol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2438400" y="2057400"/>
            <a:ext cx="4114800" cy="1477328"/>
          </a:xfrm>
          <a:prstGeom prst="rect">
            <a:avLst/>
          </a:prstGeom>
          <a:noFill/>
          <a:ln w="9525">
            <a:noFill/>
            <a:miter lim="800000"/>
            <a:headEnd/>
            <a:tailEnd/>
          </a:ln>
        </p:spPr>
        <p:txBody>
          <a:bodyPr>
            <a:spAutoFit/>
          </a:bodyPr>
          <a:lstStyle/>
          <a:p>
            <a:r>
              <a:rPr lang="en-US" dirty="0">
                <a:solidFill>
                  <a:schemeClr val="bg1"/>
                </a:solidFill>
              </a:rPr>
              <a:t>The man on the previous slide is Howard Gardner.  Dr. Gardner is best known for his theory of Multiple Intelligence.  </a:t>
            </a:r>
          </a:p>
          <a:p>
            <a:endParaRPr lang="en-US" dirty="0">
              <a:solidFill>
                <a:schemeClr val="bg1"/>
              </a:solidFill>
            </a:endParaRPr>
          </a:p>
        </p:txBody>
      </p:sp>
      <p:sp>
        <p:nvSpPr>
          <p:cNvPr id="6" name="Action Button: Home 5">
            <a:hlinkClick r:id="" action="ppaction://hlinkshowjump?jump=firstslide"/>
          </p:cNvPr>
          <p:cNvSpPr>
            <a:spLocks noChangeArrowheads="1"/>
          </p:cNvSpPr>
          <p:nvPr/>
        </p:nvSpPr>
        <p:spPr bwMode="auto">
          <a:xfrm>
            <a:off x="152400" y="6172200"/>
            <a:ext cx="609600" cy="533400"/>
          </a:xfrm>
          <a:prstGeom prst="actionButtonHome">
            <a:avLst/>
          </a:prstGeom>
          <a:gradFill rotWithShape="1">
            <a:gsLst>
              <a:gs pos="0">
                <a:srgbClr val="003289"/>
              </a:gs>
              <a:gs pos="20000">
                <a:srgbClr val="003286"/>
              </a:gs>
              <a:gs pos="100000">
                <a:srgbClr val="001A4E"/>
              </a:gs>
            </a:gsLst>
            <a:lin ang="3600000" scaled="1"/>
          </a:gradFill>
          <a:ln w="12700">
            <a:solidFill>
              <a:srgbClr val="043579"/>
            </a:solidFill>
            <a:miter lim="800000"/>
            <a:headEnd/>
            <a:tailEnd/>
          </a:ln>
          <a:effectLst>
            <a:outerShdw dist="63500" dir="3000007" algn="br" rotWithShape="0">
              <a:srgbClr val="808080">
                <a:alpha val="34999"/>
              </a:srgbClr>
            </a:outerShdw>
          </a:effectLst>
        </p:spPr>
        <p:txBody>
          <a:bodyPr anchor="ctr"/>
          <a:lstStyle/>
          <a:p>
            <a:pPr algn="ctr"/>
            <a:endParaRPr lang="en-US">
              <a:solidFill>
                <a:srgbClr val="FFFFFF"/>
              </a:solidFill>
              <a:latin typeface="Arial Rounded MT Bold" pitchFamily="34" charset="0"/>
            </a:endParaRPr>
          </a:p>
        </p:txBody>
      </p:sp>
      <p:sp>
        <p:nvSpPr>
          <p:cNvPr id="7" name="Curved Left Arrow 6">
            <a:hlinkClick r:id="rId3" action="ppaction://hlinksldjump"/>
          </p:cNvPr>
          <p:cNvSpPr>
            <a:spLocks noChangeArrowheads="1"/>
          </p:cNvSpPr>
          <p:nvPr/>
        </p:nvSpPr>
        <p:spPr bwMode="auto">
          <a:xfrm>
            <a:off x="7848600" y="6096000"/>
            <a:ext cx="731838" cy="609600"/>
          </a:xfrm>
          <a:prstGeom prst="curvedLeftArrow">
            <a:avLst>
              <a:gd name="adj1" fmla="val 25000"/>
              <a:gd name="adj2" fmla="val 50000"/>
              <a:gd name="adj3" fmla="val 25000"/>
            </a:avLst>
          </a:prstGeom>
          <a:gradFill rotWithShape="1">
            <a:gsLst>
              <a:gs pos="0">
                <a:srgbClr val="003289"/>
              </a:gs>
              <a:gs pos="20000">
                <a:srgbClr val="003286"/>
              </a:gs>
              <a:gs pos="100000">
                <a:srgbClr val="001A4E"/>
              </a:gs>
            </a:gsLst>
            <a:lin ang="3600000" scaled="1"/>
          </a:gradFill>
          <a:ln w="12700">
            <a:solidFill>
              <a:srgbClr val="043579"/>
            </a:solidFill>
            <a:miter lim="800000"/>
            <a:headEnd/>
            <a:tailEnd/>
          </a:ln>
          <a:effectLst>
            <a:outerShdw dist="63500" dir="3000007" algn="br" rotWithShape="0">
              <a:srgbClr val="808080">
                <a:alpha val="34999"/>
              </a:srgbClr>
            </a:outerShdw>
          </a:effectLst>
        </p:spPr>
        <p:txBody>
          <a:bodyPr anchor="ctr"/>
          <a:lstStyle/>
          <a:p>
            <a:pPr algn="ctr"/>
            <a:endParaRPr lang="en-US">
              <a:latin typeface="Arial Rounded MT Bold" pitchFamily="34" charset="0"/>
            </a:endParaRPr>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en-US" b="1" u="sng" dirty="0"/>
              <a:t>Biography</a:t>
            </a:r>
          </a:p>
        </p:txBody>
      </p:sp>
      <p:sp>
        <p:nvSpPr>
          <p:cNvPr id="3075" name="Rectangle 3"/>
          <p:cNvSpPr>
            <a:spLocks noGrp="1" noChangeArrowheads="1"/>
          </p:cNvSpPr>
          <p:nvPr>
            <p:ph type="body" idx="1"/>
          </p:nvPr>
        </p:nvSpPr>
        <p:spPr>
          <a:xfrm>
            <a:off x="304800" y="2883733"/>
            <a:ext cx="5410200" cy="3657600"/>
          </a:xfrm>
        </p:spPr>
        <p:txBody>
          <a:bodyPr>
            <a:normAutofit fontScale="92500" lnSpcReduction="10000"/>
          </a:bodyPr>
          <a:lstStyle/>
          <a:p>
            <a:r>
              <a:rPr lang="en-US" sz="2200" dirty="0" smtClean="0"/>
              <a:t>(1943 - )</a:t>
            </a:r>
          </a:p>
          <a:p>
            <a:r>
              <a:rPr lang="en-US" sz="2000" dirty="0" smtClean="0"/>
              <a:t>Born </a:t>
            </a:r>
            <a:r>
              <a:rPr lang="en-US" sz="2000" dirty="0"/>
              <a:t>in Scranton, PA</a:t>
            </a:r>
          </a:p>
          <a:p>
            <a:r>
              <a:rPr lang="en-US" sz="2000" dirty="0"/>
              <a:t>Professor of  Cognition and Education at Harvard</a:t>
            </a:r>
          </a:p>
          <a:p>
            <a:r>
              <a:rPr lang="en-US" sz="2000" dirty="0" smtClean="0"/>
              <a:t>Received many awards</a:t>
            </a:r>
          </a:p>
          <a:p>
            <a:r>
              <a:rPr lang="en-US" sz="2000" dirty="0" smtClean="0"/>
              <a:t>Author </a:t>
            </a:r>
            <a:r>
              <a:rPr lang="en-US" sz="2000" dirty="0"/>
              <a:t>of over 20 </a:t>
            </a:r>
            <a:r>
              <a:rPr lang="en-US" sz="2000" dirty="0">
                <a:hlinkClick r:id="rId3" action="ppaction://hlinksldjump"/>
              </a:rPr>
              <a:t>books</a:t>
            </a:r>
            <a:endParaRPr lang="en-US" sz="2000" dirty="0"/>
          </a:p>
          <a:p>
            <a:r>
              <a:rPr lang="en-US" sz="2000" dirty="0"/>
              <a:t>Best known for his theory of multiple intelligences</a:t>
            </a:r>
          </a:p>
        </p:txBody>
      </p:sp>
      <p:pic>
        <p:nvPicPr>
          <p:cNvPr id="3077" name="Picture 5" descr="HG%20Portrait%202002"/>
          <p:cNvPicPr>
            <a:picLocks noChangeAspect="1" noChangeArrowheads="1"/>
          </p:cNvPicPr>
          <p:nvPr/>
        </p:nvPicPr>
        <p:blipFill>
          <a:blip r:embed="rId4"/>
          <a:srcRect/>
          <a:stretch>
            <a:fillRect/>
          </a:stretch>
        </p:blipFill>
        <p:spPr bwMode="auto">
          <a:xfrm>
            <a:off x="6096000" y="304800"/>
            <a:ext cx="2514600" cy="3700208"/>
          </a:xfrm>
          <a:prstGeom prst="rect">
            <a:avLst/>
          </a:prstGeom>
          <a:noFill/>
        </p:spPr>
      </p:pic>
      <p:sp>
        <p:nvSpPr>
          <p:cNvPr id="3079" name="Text Box 7"/>
          <p:cNvSpPr txBox="1">
            <a:spLocks noChangeArrowheads="1"/>
          </p:cNvSpPr>
          <p:nvPr/>
        </p:nvSpPr>
        <p:spPr bwMode="auto">
          <a:xfrm>
            <a:off x="6019800" y="4075113"/>
            <a:ext cx="3106738" cy="420687"/>
          </a:xfrm>
          <a:prstGeom prst="rect">
            <a:avLst/>
          </a:prstGeom>
          <a:noFill/>
          <a:ln w="9525">
            <a:noFill/>
            <a:miter lim="800000"/>
            <a:headEnd/>
            <a:tailEnd/>
          </a:ln>
          <a:effectLst/>
        </p:spPr>
        <p:txBody>
          <a:bodyPr wrap="none">
            <a:spAutoFit/>
          </a:bodyPr>
          <a:lstStyle/>
          <a:p>
            <a:pPr>
              <a:lnSpc>
                <a:spcPct val="80000"/>
              </a:lnSpc>
              <a:spcBef>
                <a:spcPct val="20000"/>
              </a:spcBef>
            </a:pPr>
            <a:r>
              <a:rPr lang="en-US" sz="1200">
                <a:hlinkClick r:id="rId5"/>
              </a:rPr>
              <a:t>http://www.howardgardner.com/bio/bio.html</a:t>
            </a:r>
            <a:endParaRPr lang="en-US" sz="1200"/>
          </a:p>
          <a:p>
            <a:endParaRPr lang="en-US" sz="1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914400"/>
          </a:xfrm>
        </p:spPr>
        <p:txBody>
          <a:bodyPr/>
          <a:lstStyle/>
          <a:p>
            <a:r>
              <a:rPr lang="en-US"/>
              <a:t>Books </a:t>
            </a:r>
          </a:p>
        </p:txBody>
      </p:sp>
      <p:sp>
        <p:nvSpPr>
          <p:cNvPr id="6147" name="Rectangle 3"/>
          <p:cNvSpPr>
            <a:spLocks noGrp="1" noChangeArrowheads="1"/>
          </p:cNvSpPr>
          <p:nvPr>
            <p:ph type="body" idx="1"/>
          </p:nvPr>
        </p:nvSpPr>
        <p:spPr/>
        <p:txBody>
          <a:bodyPr/>
          <a:lstStyle/>
          <a:p>
            <a:pPr>
              <a:buFontTx/>
              <a:buNone/>
            </a:pPr>
            <a:endParaRPr lang="en-US"/>
          </a:p>
        </p:txBody>
      </p:sp>
      <p:pic>
        <p:nvPicPr>
          <p:cNvPr id="6148" name="Picture 4" descr="raw"/>
          <p:cNvPicPr>
            <a:picLocks noChangeAspect="1" noChangeArrowheads="1"/>
          </p:cNvPicPr>
          <p:nvPr/>
        </p:nvPicPr>
        <p:blipFill>
          <a:blip r:embed="rId3"/>
          <a:srcRect/>
          <a:stretch>
            <a:fillRect/>
          </a:stretch>
        </p:blipFill>
        <p:spPr bwMode="auto">
          <a:xfrm>
            <a:off x="609600" y="457200"/>
            <a:ext cx="1793875" cy="2667000"/>
          </a:xfrm>
          <a:prstGeom prst="rect">
            <a:avLst/>
          </a:prstGeom>
          <a:noFill/>
        </p:spPr>
      </p:pic>
      <p:pic>
        <p:nvPicPr>
          <p:cNvPr id="6149" name="Picture 5" descr="5-Minds_72dpi"/>
          <p:cNvPicPr>
            <a:picLocks noChangeAspect="1" noChangeArrowheads="1"/>
          </p:cNvPicPr>
          <p:nvPr/>
        </p:nvPicPr>
        <p:blipFill>
          <a:blip r:embed="rId4"/>
          <a:srcRect/>
          <a:stretch>
            <a:fillRect/>
          </a:stretch>
        </p:blipFill>
        <p:spPr bwMode="auto">
          <a:xfrm>
            <a:off x="6553200" y="381000"/>
            <a:ext cx="1911350" cy="2895600"/>
          </a:xfrm>
          <a:prstGeom prst="rect">
            <a:avLst/>
          </a:prstGeom>
          <a:noFill/>
        </p:spPr>
      </p:pic>
      <p:pic>
        <p:nvPicPr>
          <p:cNvPr id="6150" name="Picture 6" descr="guf"/>
          <p:cNvPicPr>
            <a:picLocks noChangeAspect="1" noChangeArrowheads="1"/>
          </p:cNvPicPr>
          <p:nvPr/>
        </p:nvPicPr>
        <p:blipFill>
          <a:blip r:embed="rId5"/>
          <a:srcRect/>
          <a:stretch>
            <a:fillRect/>
          </a:stretch>
        </p:blipFill>
        <p:spPr bwMode="auto">
          <a:xfrm>
            <a:off x="3581400" y="762000"/>
            <a:ext cx="1936750" cy="2905125"/>
          </a:xfrm>
          <a:prstGeom prst="rect">
            <a:avLst/>
          </a:prstGeom>
          <a:noFill/>
        </p:spPr>
      </p:pic>
      <p:pic>
        <p:nvPicPr>
          <p:cNvPr id="6151" name="Picture 7" descr="mi_nh"/>
          <p:cNvPicPr>
            <a:picLocks noChangeAspect="1" noChangeArrowheads="1"/>
          </p:cNvPicPr>
          <p:nvPr/>
        </p:nvPicPr>
        <p:blipFill>
          <a:blip r:embed="rId6"/>
          <a:srcRect/>
          <a:stretch>
            <a:fillRect/>
          </a:stretch>
        </p:blipFill>
        <p:spPr bwMode="auto">
          <a:xfrm>
            <a:off x="838200" y="3581400"/>
            <a:ext cx="1725613" cy="2638425"/>
          </a:xfrm>
          <a:prstGeom prst="rect">
            <a:avLst/>
          </a:prstGeom>
          <a:noFill/>
        </p:spPr>
      </p:pic>
      <p:pic>
        <p:nvPicPr>
          <p:cNvPr id="6153" name="Picture 9" descr="changing%20minds"/>
          <p:cNvPicPr>
            <a:picLocks noChangeAspect="1" noChangeArrowheads="1"/>
          </p:cNvPicPr>
          <p:nvPr/>
        </p:nvPicPr>
        <p:blipFill>
          <a:blip r:embed="rId7"/>
          <a:srcRect/>
          <a:stretch>
            <a:fillRect/>
          </a:stretch>
        </p:blipFill>
        <p:spPr bwMode="auto">
          <a:xfrm>
            <a:off x="3581400" y="4038600"/>
            <a:ext cx="1758950" cy="2514600"/>
          </a:xfrm>
          <a:prstGeom prst="rect">
            <a:avLst/>
          </a:prstGeom>
          <a:noFill/>
        </p:spPr>
      </p:pic>
      <p:pic>
        <p:nvPicPr>
          <p:cNvPr id="6155" name="Picture 11" descr="making%20good"/>
          <p:cNvPicPr>
            <a:picLocks noChangeAspect="1" noChangeArrowheads="1"/>
          </p:cNvPicPr>
          <p:nvPr/>
        </p:nvPicPr>
        <p:blipFill>
          <a:blip r:embed="rId8"/>
          <a:srcRect/>
          <a:stretch>
            <a:fillRect/>
          </a:stretch>
        </p:blipFill>
        <p:spPr bwMode="auto">
          <a:xfrm>
            <a:off x="6248400" y="3810000"/>
            <a:ext cx="1831975" cy="2600325"/>
          </a:xfrm>
          <a:prstGeom prst="rect">
            <a:avLst/>
          </a:prstGeom>
          <a:noFill/>
        </p:spPr>
      </p:pic>
      <p:sp>
        <p:nvSpPr>
          <p:cNvPr id="6156" name="Text Box 12"/>
          <p:cNvSpPr txBox="1">
            <a:spLocks noChangeArrowheads="1"/>
          </p:cNvSpPr>
          <p:nvPr/>
        </p:nvSpPr>
        <p:spPr bwMode="auto">
          <a:xfrm>
            <a:off x="7848600" y="6491288"/>
            <a:ext cx="1295400" cy="366712"/>
          </a:xfrm>
          <a:prstGeom prst="rect">
            <a:avLst/>
          </a:prstGeom>
          <a:noFill/>
          <a:ln w="9525">
            <a:noFill/>
            <a:miter lim="800000"/>
            <a:headEnd/>
            <a:tailEnd/>
          </a:ln>
          <a:effectLst/>
        </p:spPr>
        <p:txBody>
          <a:bodyPr>
            <a:spAutoFit/>
          </a:bodyPr>
          <a:lstStyle/>
          <a:p>
            <a:pPr>
              <a:spcBef>
                <a:spcPct val="50000"/>
              </a:spcBef>
            </a:pPr>
            <a:r>
              <a:rPr lang="en-US">
                <a:hlinkClick r:id="rId9" action="ppaction://hlinksldjump"/>
              </a:rPr>
              <a:t>Biography</a:t>
            </a:r>
            <a:endParaRPr lang="en-US"/>
          </a:p>
        </p:txBody>
      </p:sp>
      <p:sp>
        <p:nvSpPr>
          <p:cNvPr id="6157" name="Text Box 13"/>
          <p:cNvSpPr txBox="1">
            <a:spLocks noChangeArrowheads="1"/>
          </p:cNvSpPr>
          <p:nvPr/>
        </p:nvSpPr>
        <p:spPr bwMode="auto">
          <a:xfrm>
            <a:off x="0" y="6254750"/>
            <a:ext cx="3106738" cy="603250"/>
          </a:xfrm>
          <a:prstGeom prst="rect">
            <a:avLst/>
          </a:prstGeom>
          <a:noFill/>
          <a:ln w="9525">
            <a:noFill/>
            <a:miter lim="800000"/>
            <a:headEnd/>
            <a:tailEnd/>
          </a:ln>
          <a:effectLst/>
        </p:spPr>
        <p:txBody>
          <a:bodyPr>
            <a:spAutoFit/>
          </a:bodyPr>
          <a:lstStyle/>
          <a:p>
            <a:pPr>
              <a:lnSpc>
                <a:spcPct val="80000"/>
              </a:lnSpc>
              <a:spcBef>
                <a:spcPct val="20000"/>
              </a:spcBef>
            </a:pPr>
            <a:endParaRPr lang="en-US" sz="1200"/>
          </a:p>
          <a:p>
            <a:pPr>
              <a:lnSpc>
                <a:spcPct val="80000"/>
              </a:lnSpc>
              <a:spcBef>
                <a:spcPct val="20000"/>
              </a:spcBef>
            </a:pPr>
            <a:r>
              <a:rPr lang="en-US" sz="1200">
                <a:hlinkClick r:id="rId10"/>
              </a:rPr>
              <a:t>http://www.howardgardner.com/bio/bio.html</a:t>
            </a:r>
            <a:endParaRPr lang="en-US" sz="1200"/>
          </a:p>
          <a:p>
            <a:endParaRPr lang="en-US" sz="1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
            </a:r>
            <a:br>
              <a:rPr lang="en-US" smtClean="0"/>
            </a:br>
            <a:r>
              <a:rPr lang="en-US" smtClean="0"/>
              <a:t/>
            </a:r>
            <a:br>
              <a:rPr lang="en-US" smtClean="0"/>
            </a:br>
            <a:endParaRPr lang="en-US" smtClean="0"/>
          </a:p>
        </p:txBody>
      </p:sp>
      <p:graphicFrame>
        <p:nvGraphicFramePr>
          <p:cNvPr id="3" name="Diagram 2"/>
          <p:cNvGraphicFramePr/>
          <p:nvPr/>
        </p:nvGraphicFramePr>
        <p:xfrm>
          <a:off x="712788" y="1066800"/>
          <a:ext cx="8202612"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Right Arrow 6">
            <a:hlinkClick r:id="" action="ppaction://hlinkshowjump?jump=nextslide"/>
          </p:cNvPr>
          <p:cNvSpPr>
            <a:spLocks noChangeArrowheads="1"/>
          </p:cNvSpPr>
          <p:nvPr/>
        </p:nvSpPr>
        <p:spPr bwMode="auto">
          <a:xfrm>
            <a:off x="8335963" y="6096000"/>
            <a:ext cx="579437" cy="609600"/>
          </a:xfrm>
          <a:prstGeom prst="curvedRightArrow">
            <a:avLst>
              <a:gd name="adj1" fmla="val 24996"/>
              <a:gd name="adj2" fmla="val 50002"/>
              <a:gd name="adj3" fmla="val 25000"/>
            </a:avLst>
          </a:prstGeom>
          <a:gradFill rotWithShape="1">
            <a:gsLst>
              <a:gs pos="0">
                <a:srgbClr val="003289"/>
              </a:gs>
              <a:gs pos="20000">
                <a:srgbClr val="003286"/>
              </a:gs>
              <a:gs pos="100000">
                <a:srgbClr val="001A4E"/>
              </a:gs>
            </a:gsLst>
            <a:lin ang="3600000" scaled="1"/>
          </a:gradFill>
          <a:ln w="12700">
            <a:solidFill>
              <a:srgbClr val="043579"/>
            </a:solidFill>
            <a:miter lim="800000"/>
            <a:headEnd/>
            <a:tailEnd/>
          </a:ln>
          <a:effectLst>
            <a:outerShdw dist="63500" dir="3000007" algn="br" rotWithShape="0">
              <a:srgbClr val="808080">
                <a:alpha val="34999"/>
              </a:srgbClr>
            </a:outerShdw>
          </a:effectLst>
        </p:spPr>
        <p:txBody>
          <a:bodyPr anchor="ctr"/>
          <a:lstStyle/>
          <a:p>
            <a:pPr algn="ctr"/>
            <a:endParaRPr lang="en-US">
              <a:latin typeface="Arial Rounded MT Bold" pitchFamily="34" charset="0"/>
            </a:endParaRPr>
          </a:p>
        </p:txBody>
      </p:sp>
      <p:sp>
        <p:nvSpPr>
          <p:cNvPr id="8" name="Action Button: Home 7">
            <a:hlinkClick r:id="" action="ppaction://hlinkshowjump?jump=firstslide"/>
          </p:cNvPr>
          <p:cNvSpPr>
            <a:spLocks noChangeArrowheads="1"/>
          </p:cNvSpPr>
          <p:nvPr/>
        </p:nvSpPr>
        <p:spPr bwMode="auto">
          <a:xfrm>
            <a:off x="152400" y="6096000"/>
            <a:ext cx="762000" cy="685800"/>
          </a:xfrm>
          <a:prstGeom prst="actionButtonHome">
            <a:avLst/>
          </a:prstGeom>
          <a:gradFill rotWithShape="1">
            <a:gsLst>
              <a:gs pos="0">
                <a:srgbClr val="003289"/>
              </a:gs>
              <a:gs pos="20000">
                <a:srgbClr val="003286"/>
              </a:gs>
              <a:gs pos="100000">
                <a:srgbClr val="001A4E"/>
              </a:gs>
            </a:gsLst>
            <a:lin ang="3600000" scaled="1"/>
          </a:gradFill>
          <a:ln w="12700">
            <a:solidFill>
              <a:srgbClr val="043579"/>
            </a:solidFill>
            <a:miter lim="800000"/>
            <a:headEnd/>
            <a:tailEnd/>
          </a:ln>
          <a:effectLst>
            <a:outerShdw dist="63500" dir="3000007" algn="br" rotWithShape="0">
              <a:srgbClr val="808080">
                <a:alpha val="34999"/>
              </a:srgbClr>
            </a:outerShdw>
          </a:effectLst>
        </p:spPr>
        <p:txBody>
          <a:bodyPr anchor="ctr"/>
          <a:lstStyle/>
          <a:p>
            <a:pPr algn="ctr"/>
            <a:endParaRPr lang="en-US">
              <a:solidFill>
                <a:srgbClr val="FFFFFF"/>
              </a:solidFill>
              <a:latin typeface="Arial Rounded MT Bold" pitchFamily="34" charset="0"/>
            </a:endParaRP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r>
              <a:rPr lang="en-US" smtClean="0"/>
              <a:t>What’s your learning style?</a:t>
            </a:r>
          </a:p>
        </p:txBody>
      </p:sp>
      <p:sp>
        <p:nvSpPr>
          <p:cNvPr id="8" name="Action Button: Home 7">
            <a:hlinkClick r:id="" action="ppaction://hlinkshowjump?jump=firstslide"/>
          </p:cNvPr>
          <p:cNvSpPr>
            <a:spLocks noChangeArrowheads="1"/>
          </p:cNvSpPr>
          <p:nvPr/>
        </p:nvSpPr>
        <p:spPr bwMode="auto">
          <a:xfrm>
            <a:off x="152400" y="6096000"/>
            <a:ext cx="762000" cy="685800"/>
          </a:xfrm>
          <a:prstGeom prst="actionButtonHome">
            <a:avLst/>
          </a:prstGeom>
          <a:gradFill rotWithShape="1">
            <a:gsLst>
              <a:gs pos="0">
                <a:srgbClr val="003289"/>
              </a:gs>
              <a:gs pos="20000">
                <a:srgbClr val="003286"/>
              </a:gs>
              <a:gs pos="100000">
                <a:srgbClr val="001A4E"/>
              </a:gs>
            </a:gsLst>
            <a:lin ang="3600000" scaled="1"/>
          </a:gradFill>
          <a:ln w="12700">
            <a:solidFill>
              <a:srgbClr val="043579"/>
            </a:solidFill>
            <a:miter lim="800000"/>
            <a:headEnd/>
            <a:tailEnd/>
          </a:ln>
          <a:effectLst>
            <a:outerShdw dist="63500" dir="3000007" algn="br" rotWithShape="0">
              <a:srgbClr val="808080">
                <a:alpha val="34999"/>
              </a:srgbClr>
            </a:outerShdw>
          </a:effectLst>
        </p:spPr>
        <p:txBody>
          <a:bodyPr anchor="ctr"/>
          <a:lstStyle/>
          <a:p>
            <a:pPr algn="ctr"/>
            <a:endParaRPr lang="en-US">
              <a:solidFill>
                <a:srgbClr val="FFFFFF"/>
              </a:solidFill>
              <a:latin typeface="Arial Rounded MT Bold" pitchFamily="34" charset="0"/>
            </a:endParaRPr>
          </a:p>
        </p:txBody>
      </p:sp>
      <p:sp>
        <p:nvSpPr>
          <p:cNvPr id="9" name="Curved Right Arrow 8"/>
          <p:cNvSpPr>
            <a:spLocks noChangeArrowheads="1"/>
          </p:cNvSpPr>
          <p:nvPr/>
        </p:nvSpPr>
        <p:spPr bwMode="auto">
          <a:xfrm>
            <a:off x="7772400" y="6172200"/>
            <a:ext cx="914400" cy="609600"/>
          </a:xfrm>
          <a:prstGeom prst="curvedRightArrow">
            <a:avLst>
              <a:gd name="adj1" fmla="val 25000"/>
              <a:gd name="adj2" fmla="val 50000"/>
              <a:gd name="adj3" fmla="val 25000"/>
            </a:avLst>
          </a:prstGeom>
          <a:gradFill rotWithShape="1">
            <a:gsLst>
              <a:gs pos="0">
                <a:srgbClr val="003289"/>
              </a:gs>
              <a:gs pos="20000">
                <a:srgbClr val="003286"/>
              </a:gs>
              <a:gs pos="100000">
                <a:srgbClr val="001A4E"/>
              </a:gs>
            </a:gsLst>
            <a:lin ang="3600000" scaled="1"/>
          </a:gradFill>
          <a:ln w="12700">
            <a:solidFill>
              <a:srgbClr val="043579"/>
            </a:solidFill>
            <a:miter lim="800000"/>
            <a:headEnd/>
            <a:tailEnd/>
          </a:ln>
          <a:effectLst>
            <a:outerShdw dist="63500" dir="3000007" algn="br" rotWithShape="0">
              <a:srgbClr val="808080">
                <a:alpha val="34999"/>
              </a:srgbClr>
            </a:outerShdw>
          </a:effectLst>
        </p:spPr>
        <p:txBody>
          <a:bodyPr/>
          <a:lstStyle/>
          <a:p>
            <a:endParaRPr lang="en-US"/>
          </a:p>
        </p:txBody>
      </p:sp>
      <p:sp>
        <p:nvSpPr>
          <p:cNvPr id="6" name="Content Placeholder 5"/>
          <p:cNvSpPr>
            <a:spLocks noGrp="1"/>
          </p:cNvSpPr>
          <p:nvPr>
            <p:ph idx="1"/>
          </p:nvPr>
        </p:nvSpPr>
        <p:spPr/>
        <p:txBody>
          <a:bodyPr/>
          <a:lstStyle/>
          <a:p>
            <a:pPr>
              <a:lnSpc>
                <a:spcPct val="90000"/>
              </a:lnSpc>
            </a:pPr>
            <a:r>
              <a:rPr lang="en-US" dirty="0" smtClean="0">
                <a:effectLst>
                  <a:outerShdw blurRad="38100" dist="38100" dir="2700000" algn="tl">
                    <a:srgbClr val="000000"/>
                  </a:outerShdw>
                </a:effectLst>
              </a:rPr>
              <a:t>Take a quiz.</a:t>
            </a:r>
          </a:p>
          <a:p>
            <a:pPr>
              <a:lnSpc>
                <a:spcPct val="90000"/>
              </a:lnSpc>
            </a:pPr>
            <a:r>
              <a:rPr lang="en-US" dirty="0" smtClean="0">
                <a:effectLst>
                  <a:outerShdw blurRad="38100" dist="38100" dir="2700000" algn="tl">
                    <a:srgbClr val="000000"/>
                  </a:outerShdw>
                </a:effectLst>
              </a:rPr>
              <a:t>When you  finish the quiz, look at your results.    What are your two strongest learning preferences?  </a:t>
            </a:r>
          </a:p>
          <a:p>
            <a:pPr>
              <a:lnSpc>
                <a:spcPct val="90000"/>
              </a:lnSpc>
            </a:pPr>
            <a:r>
              <a:rPr lang="en-US" dirty="0" smtClean="0">
                <a:effectLst>
                  <a:outerShdw blurRad="38100" dist="38100" dir="2700000" algn="tl">
                    <a:srgbClr val="000000"/>
                  </a:outerShdw>
                </a:effectLst>
              </a:rPr>
              <a:t>Describe your favorite lesson ever at school.  Why do you think you remember it?  Class discussion.</a:t>
            </a:r>
          </a:p>
          <a:p>
            <a:pPr>
              <a:lnSpc>
                <a:spcPct val="90000"/>
              </a:lnSpc>
            </a:pPr>
            <a:endParaRPr lang="en-US" dirty="0" smtClean="0">
              <a:effectLst>
                <a:outerShdw blurRad="38100" dist="38100" dir="2700000" algn="tl">
                  <a:srgbClr val="000000"/>
                </a:outerShdw>
              </a:effectLst>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3"/>
          <a:srcRect/>
          <a:stretch>
            <a:fillRect/>
          </a:stretch>
        </p:blipFill>
        <p:spPr bwMode="auto">
          <a:xfrm>
            <a:off x="152400" y="838200"/>
            <a:ext cx="5105400" cy="5629275"/>
          </a:xfrm>
          <a:prstGeom prst="rect">
            <a:avLst/>
          </a:prstGeom>
          <a:noFill/>
          <a:ln w="9525">
            <a:noFill/>
            <a:miter lim="800000"/>
            <a:headEnd/>
            <a:tailEnd/>
          </a:ln>
        </p:spPr>
      </p:pic>
      <p:sp>
        <p:nvSpPr>
          <p:cNvPr id="8" name="Action Button: Home 7">
            <a:hlinkClick r:id="" action="ppaction://hlinkshowjump?jump=firstslide"/>
          </p:cNvPr>
          <p:cNvSpPr>
            <a:spLocks noChangeArrowheads="1"/>
          </p:cNvSpPr>
          <p:nvPr/>
        </p:nvSpPr>
        <p:spPr bwMode="auto">
          <a:xfrm>
            <a:off x="152400" y="6096000"/>
            <a:ext cx="762000" cy="685800"/>
          </a:xfrm>
          <a:prstGeom prst="actionButtonHome">
            <a:avLst/>
          </a:prstGeom>
          <a:gradFill rotWithShape="1">
            <a:gsLst>
              <a:gs pos="0">
                <a:srgbClr val="003289"/>
              </a:gs>
              <a:gs pos="20000">
                <a:srgbClr val="003286"/>
              </a:gs>
              <a:gs pos="100000">
                <a:srgbClr val="001A4E"/>
              </a:gs>
            </a:gsLst>
            <a:lin ang="3600000" scaled="1"/>
          </a:gradFill>
          <a:ln w="12700">
            <a:solidFill>
              <a:srgbClr val="043579"/>
            </a:solidFill>
            <a:miter lim="800000"/>
            <a:headEnd/>
            <a:tailEnd/>
          </a:ln>
          <a:effectLst>
            <a:outerShdw dist="63500" dir="3000007" algn="br" rotWithShape="0">
              <a:srgbClr val="808080">
                <a:alpha val="34999"/>
              </a:srgbClr>
            </a:outerShdw>
          </a:effectLst>
        </p:spPr>
        <p:txBody>
          <a:bodyPr anchor="ctr"/>
          <a:lstStyle/>
          <a:p>
            <a:pPr algn="ctr"/>
            <a:endParaRPr lang="en-US">
              <a:solidFill>
                <a:srgbClr val="FFFFFF"/>
              </a:solidFill>
              <a:latin typeface="Arial Rounded MT Bold" pitchFamily="34" charset="0"/>
            </a:endParaRPr>
          </a:p>
        </p:txBody>
      </p:sp>
      <p:sp>
        <p:nvSpPr>
          <p:cNvPr id="9" name="Vertical Scroll 8">
            <a:hlinkClick r:id="" action="ppaction://hlinkshowjump?jump=nextslide"/>
          </p:cNvPr>
          <p:cNvSpPr>
            <a:spLocks noChangeArrowheads="1"/>
          </p:cNvSpPr>
          <p:nvPr/>
        </p:nvSpPr>
        <p:spPr bwMode="auto">
          <a:xfrm>
            <a:off x="7239000" y="5913438"/>
            <a:ext cx="1368425" cy="822325"/>
          </a:xfrm>
          <a:prstGeom prst="verticalScroll">
            <a:avLst>
              <a:gd name="adj" fmla="val 12500"/>
            </a:avLst>
          </a:prstGeom>
          <a:gradFill rotWithShape="1">
            <a:gsLst>
              <a:gs pos="0">
                <a:srgbClr val="003289"/>
              </a:gs>
              <a:gs pos="20000">
                <a:srgbClr val="003286"/>
              </a:gs>
              <a:gs pos="100000">
                <a:srgbClr val="001A4E"/>
              </a:gs>
            </a:gsLst>
            <a:lin ang="3600000" scaled="1"/>
          </a:gradFill>
          <a:ln w="12700">
            <a:solidFill>
              <a:srgbClr val="043579"/>
            </a:solidFill>
            <a:round/>
            <a:headEnd/>
            <a:tailEnd/>
          </a:ln>
          <a:effectLst>
            <a:outerShdw dist="63500" dir="3000007" algn="br" rotWithShape="0">
              <a:srgbClr val="808080">
                <a:alpha val="34999"/>
              </a:srgbClr>
            </a:outerShdw>
          </a:effectLst>
        </p:spPr>
        <p:txBody>
          <a:bodyPr/>
          <a:lstStyle/>
          <a:p>
            <a:endParaRPr lang="en-US"/>
          </a:p>
        </p:txBody>
      </p:sp>
      <p:sp>
        <p:nvSpPr>
          <p:cNvPr id="10" name="TextBox 9"/>
          <p:cNvSpPr txBox="1">
            <a:spLocks noChangeArrowheads="1"/>
          </p:cNvSpPr>
          <p:nvPr/>
        </p:nvSpPr>
        <p:spPr bwMode="auto">
          <a:xfrm>
            <a:off x="7543800" y="6097588"/>
            <a:ext cx="762000" cy="246062"/>
          </a:xfrm>
          <a:prstGeom prst="rect">
            <a:avLst/>
          </a:prstGeom>
          <a:gradFill rotWithShape="1">
            <a:gsLst>
              <a:gs pos="0">
                <a:srgbClr val="79DAFF"/>
              </a:gs>
              <a:gs pos="20000">
                <a:srgbClr val="7BD8FF"/>
              </a:gs>
              <a:gs pos="100000">
                <a:srgbClr val="47819C"/>
              </a:gs>
            </a:gsLst>
            <a:lin ang="3600000" scaled="1"/>
          </a:gradFill>
          <a:ln w="12700">
            <a:solidFill>
              <a:srgbClr val="89D5F8"/>
            </a:solidFill>
            <a:miter lim="800000"/>
            <a:headEnd/>
            <a:tailEnd/>
          </a:ln>
          <a:effectLst>
            <a:outerShdw dist="63500" dir="3000007" algn="br" rotWithShape="0">
              <a:srgbClr val="808080">
                <a:alpha val="34999"/>
              </a:srgbClr>
            </a:outerShdw>
          </a:effectLst>
        </p:spPr>
        <p:txBody>
          <a:bodyPr>
            <a:spAutoFit/>
          </a:bodyPr>
          <a:lstStyle/>
          <a:p>
            <a:r>
              <a:rPr lang="en-US" sz="1000" dirty="0">
                <a:solidFill>
                  <a:srgbClr val="FFFFFF"/>
                </a:solidFill>
                <a:latin typeface="Arial Rounded MT Bold" pitchFamily="34" charset="0"/>
                <a:hlinkClick r:id="rId4" action="ppaction://hlinksldjump"/>
              </a:rPr>
              <a:t>Citations</a:t>
            </a:r>
            <a:endParaRPr lang="en-US" sz="1000" dirty="0">
              <a:solidFill>
                <a:srgbClr val="FFFFFF"/>
              </a:solidFill>
              <a:latin typeface="Arial Rounded MT Bold" pitchFamily="34" charset="0"/>
            </a:endParaRPr>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Gardner defines intelligence as:</a:t>
            </a:r>
          </a:p>
        </p:txBody>
      </p:sp>
      <p:sp>
        <p:nvSpPr>
          <p:cNvPr id="18435" name="Rectangle 3"/>
          <p:cNvSpPr>
            <a:spLocks noGrp="1" noChangeArrowheads="1"/>
          </p:cNvSpPr>
          <p:nvPr>
            <p:ph type="body" idx="1"/>
          </p:nvPr>
        </p:nvSpPr>
        <p:spPr/>
        <p:txBody>
          <a:bodyPr/>
          <a:lstStyle/>
          <a:p>
            <a:r>
              <a:rPr lang="en-US"/>
              <a:t>The ability to create an effective product or offer a service </a:t>
            </a:r>
          </a:p>
          <a:p>
            <a:r>
              <a:rPr lang="en-US"/>
              <a:t>A set of skills that make it possible to solve problems</a:t>
            </a:r>
          </a:p>
          <a:p>
            <a:r>
              <a:rPr lang="en-US"/>
              <a:t>The potential for finding or creating solutions for problems, which involves gathering new knowledge.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986</TotalTime>
  <Words>893</Words>
  <Application>Microsoft Macintosh PowerPoint</Application>
  <PresentationFormat>On-screen Show (4:3)</PresentationFormat>
  <Paragraphs>132</Paragraphs>
  <Slides>24</Slides>
  <Notes>10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24</vt:i4>
      </vt:variant>
    </vt:vector>
  </HeadingPairs>
  <TitlesOfParts>
    <vt:vector size="26" baseType="lpstr">
      <vt:lpstr>Sky</vt:lpstr>
      <vt:lpstr>???</vt:lpstr>
      <vt:lpstr>Howard Gardner and Multiple Intelligences  Presented by: Steven Yang and Cyndi Summers</vt:lpstr>
      <vt:lpstr> Who is this man?</vt:lpstr>
      <vt:lpstr>Slide 3</vt:lpstr>
      <vt:lpstr>Biography</vt:lpstr>
      <vt:lpstr>Books </vt:lpstr>
      <vt:lpstr>  </vt:lpstr>
      <vt:lpstr>What’s your learning style?</vt:lpstr>
      <vt:lpstr>Slide 8</vt:lpstr>
      <vt:lpstr>Gardner defines intelligence as:</vt:lpstr>
      <vt:lpstr>Human beings have nine different kinds of intelligences  Each person has their own unique combination</vt:lpstr>
      <vt:lpstr>Types of Intelligences:</vt:lpstr>
      <vt:lpstr>Technology and Multiple Intelligences – </vt:lpstr>
      <vt:lpstr>Technology</vt:lpstr>
      <vt:lpstr>Verbal / Linguistic Intelligence</vt:lpstr>
      <vt:lpstr>Logical / Mathematical</vt:lpstr>
      <vt:lpstr>Visual / Spatial Intelligence</vt:lpstr>
      <vt:lpstr>Bodily / Kinesthetic Intelligence</vt:lpstr>
      <vt:lpstr>Naturalist Intelligence</vt:lpstr>
      <vt:lpstr>Interpersonal Intelligence</vt:lpstr>
      <vt:lpstr>Intrapersonal Intelligence</vt:lpstr>
      <vt:lpstr>Awesome Website on MI Theory Resources</vt:lpstr>
      <vt:lpstr>Slide 22</vt:lpstr>
      <vt:lpstr>Works Cited</vt:lpstr>
      <vt:lpstr> Citations </vt:lpstr>
    </vt:vector>
  </TitlesOfParts>
  <Company>BISD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Learning about  Learning Styles</dc:title>
  <dc:creator>Susan Stevens</dc:creator>
  <cp:keywords/>
  <cp:lastModifiedBy>D-620</cp:lastModifiedBy>
  <cp:revision>30</cp:revision>
  <cp:lastPrinted>2010-05-27T21:43:32Z</cp:lastPrinted>
  <dcterms:created xsi:type="dcterms:W3CDTF">2010-05-28T23:10:01Z</dcterms:created>
  <dcterms:modified xsi:type="dcterms:W3CDTF">2011-06-21T04:32:44Z</dcterms:modified>
</cp:coreProperties>
</file>