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63" r:id="rId5"/>
    <p:sldId id="259" r:id="rId6"/>
    <p:sldId id="257" r:id="rId7"/>
    <p:sldId id="261"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69AA3D-F69D-4D24-B4E9-D9E0A6A74503}" type="datetimeFigureOut">
              <a:rPr lang="en-US"/>
              <a:pPr>
                <a:defRPr/>
              </a:pPr>
              <a:t>7/14/2011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D1F712-0A16-47AB-BFCA-2B0538899B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0234E5-590E-41AC-B4FE-F3454D5264B3}" type="datetimeFigureOut">
              <a:rPr lang="en-US"/>
              <a:pPr>
                <a:defRPr/>
              </a:pPr>
              <a:t>7/14/2011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1741A-9468-49A5-BA2E-2019707A6D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03817B-7EDD-4BED-AA25-855817C6A3F5}" type="datetimeFigureOut">
              <a:rPr lang="en-US"/>
              <a:pPr>
                <a:defRPr/>
              </a:pPr>
              <a:t>7/14/2011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3F885D-1055-48FA-BC57-A34EF2C0AE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239DA8-2855-4F77-A713-71F83AA279E5}" type="datetimeFigureOut">
              <a:rPr lang="en-US"/>
              <a:pPr>
                <a:defRPr/>
              </a:pPr>
              <a:t>7/14/2011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EB42A7-91E4-48A2-A020-0B138AC43F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C4783F-5A79-4991-90FA-FEEBC07A9038}" type="datetimeFigureOut">
              <a:rPr lang="en-US"/>
              <a:pPr>
                <a:defRPr/>
              </a:pPr>
              <a:t>7/14/2011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BACEF0-8A86-44A3-B102-E58217F482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15B166-F811-4A3A-A97E-233F45C86D75}" type="datetimeFigureOut">
              <a:rPr lang="en-US"/>
              <a:pPr>
                <a:defRPr/>
              </a:pPr>
              <a:t>7/14/2011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470EC2-1B84-49E6-8CA1-171D6C6014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3C693F-CB32-46B8-8B84-C2875B596BE2}" type="datetimeFigureOut">
              <a:rPr lang="en-US"/>
              <a:pPr>
                <a:defRPr/>
              </a:pPr>
              <a:t>7/14/2011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EE62CE-F719-4272-B4BF-C2E68D3E1E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F573E0-C2A3-47C7-96C4-DBD31E7737DD}" type="datetimeFigureOut">
              <a:rPr lang="en-US"/>
              <a:pPr>
                <a:defRPr/>
              </a:pPr>
              <a:t>7/14/2011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94F9D2-99BF-4898-A746-9CBFDDF88D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6CC893-6F02-4A6B-8FD6-691EC73BDC23}" type="datetimeFigureOut">
              <a:rPr lang="en-US"/>
              <a:pPr>
                <a:defRPr/>
              </a:pPr>
              <a:t>7/14/2011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A1D4A3-D919-4B5F-BCCD-D089B31B181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6A835D-5F5A-4628-9122-4584E2206873}" type="datetimeFigureOut">
              <a:rPr lang="en-US"/>
              <a:pPr>
                <a:defRPr/>
              </a:pPr>
              <a:t>7/14/2011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4A8EED-4737-4AA6-BE84-11F84C46EF5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04EBA0-46BA-4726-B48F-EAACFD492CC3}" type="datetimeFigureOut">
              <a:rPr lang="en-US"/>
              <a:pPr>
                <a:defRPr/>
              </a:pPr>
              <a:t>7/14/2011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994AB-B7A5-4DF6-8C8A-C6DD087F36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48A5D00-9410-4124-BAB5-3E8FDF442DD7}" type="datetimeFigureOut">
              <a:rPr lang="en-US"/>
              <a:pPr>
                <a:defRPr/>
              </a:pPr>
              <a:t>7/14/2011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15950A-7FD3-480E-ADFA-A47E4B1AE0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mailto:kbromley@binghamton.edu" TargetMode="External"/><Relationship Id="rId1" Type="http://schemas.openxmlformats.org/officeDocument/2006/relationships/slideLayout" Target="../slideLayouts/slideLayout1.xml"/><Relationship Id="rId6" Type="http://schemas.openxmlformats.org/officeDocument/2006/relationships/hyperlink" Target="http://www.amazon.com/Eats-Shoots-Leaves-Commas-Difference/dp/0399244913/ref=sr_1_1?ie=UTF8&amp;s=books&amp;qid=1270840391&amp;sr=1-1"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www.alphabetman.com/" TargetMode="External"/><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www.amazon.com/Construction-Alphabet-Book-Jerry-Pallotta/dp/1570914370/ref=sr_1_12?ie=UTF8&amp;s=books&amp;qid=1271170116&amp;sr=1-12" TargetMode="External"/><Relationship Id="rId5" Type="http://schemas.openxmlformats.org/officeDocument/2006/relationships/image" Target="../media/image6.jpeg"/><Relationship Id="rId4" Type="http://schemas.openxmlformats.org/officeDocument/2006/relationships/hyperlink" Target="http://www.amazon.com/Words-Little-People-Jamie-Curtis/dp/B001TODO4U/ref=sr_1_4?ie=UTF8&amp;s=books&amp;qid=1270839813&amp;sr=1-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amazon.com/Eats-Shoots-Leaves-Commas-Difference/dp/0399244913/ref=sr_1_1?ie=UTF8&amp;s=books&amp;qid=1270840391&amp;sr=1-1" TargetMode="External"/><Relationship Id="rId7"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amazon.com/Girls-Like-Spaghetti-without-Apostrophes/dp/0399247068/ref=sr_1_3?ie=UTF8&amp;s=books&amp;qid=1270840391&amp;sr=1-3"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amazon.com/Vocabulary-Words-Grade-Kids-Need/dp/043928046X/ref=sr_1_19?ie=UTF8&amp;s=books&amp;qid=1271169311&amp;sr=1-19"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www.amazon.com/Rules-CYNTHIA-LORD/dp/0545092078/ref=sr_1_2?ie=UTF8&amp;s=books&amp;qid=1271109234&amp;sr=1-2"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dirty="0" smtClean="0"/>
              <a:t>“Favorite Titles for Creating Word Detectives and Stretching Vocabulary”</a:t>
            </a:r>
            <a:br>
              <a:rPr lang="en-US" dirty="0" smtClean="0"/>
            </a:br>
            <a:endParaRPr lang="en-US" dirty="0" smtClean="0"/>
          </a:p>
        </p:txBody>
      </p:sp>
      <p:sp>
        <p:nvSpPr>
          <p:cNvPr id="3" name="Subtitle 2"/>
          <p:cNvSpPr>
            <a:spLocks noGrp="1"/>
          </p:cNvSpPr>
          <p:nvPr>
            <p:ph type="subTitle" idx="1"/>
          </p:nvPr>
        </p:nvSpPr>
        <p:spPr/>
        <p:txBody>
          <a:bodyPr rtlCol="0">
            <a:normAutofit fontScale="70000" lnSpcReduction="20000"/>
          </a:bodyPr>
          <a:lstStyle/>
          <a:p>
            <a:pPr eaLnBrk="1" fontAlgn="auto" hangingPunct="1">
              <a:spcAft>
                <a:spcPts val="0"/>
              </a:spcAft>
              <a:buFont typeface="Arial" pitchFamily="34" charset="0"/>
              <a:buNone/>
              <a:defRPr/>
            </a:pPr>
            <a:r>
              <a:rPr lang="en-US" dirty="0" smtClean="0"/>
              <a:t>Karen Bromley</a:t>
            </a:r>
          </a:p>
          <a:p>
            <a:pPr eaLnBrk="1" fontAlgn="auto" hangingPunct="1">
              <a:spcAft>
                <a:spcPts val="0"/>
              </a:spcAft>
              <a:buFont typeface="Arial" pitchFamily="34" charset="0"/>
              <a:buNone/>
              <a:defRPr/>
            </a:pPr>
            <a:r>
              <a:rPr lang="en-US" dirty="0" smtClean="0"/>
              <a:t>Binghamton University </a:t>
            </a:r>
          </a:p>
          <a:p>
            <a:pPr eaLnBrk="1" fontAlgn="auto" hangingPunct="1">
              <a:spcAft>
                <a:spcPts val="0"/>
              </a:spcAft>
              <a:buFont typeface="Arial" pitchFamily="34" charset="0"/>
              <a:buNone/>
              <a:defRPr/>
            </a:pPr>
            <a:r>
              <a:rPr lang="en-US" dirty="0" smtClean="0">
                <a:hlinkClick r:id="rId2"/>
              </a:rPr>
              <a:t>kbromley@binghamton.edu</a:t>
            </a: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55</a:t>
            </a:r>
            <a:r>
              <a:rPr lang="en-US" baseline="30000" dirty="0" smtClean="0"/>
              <a:t>th</a:t>
            </a:r>
            <a:r>
              <a:rPr lang="en-US" dirty="0" smtClean="0"/>
              <a:t> IRA, Chicago, IL 2010</a:t>
            </a:r>
          </a:p>
        </p:txBody>
      </p:sp>
      <p:pic>
        <p:nvPicPr>
          <p:cNvPr id="2052" name="Picture 9" descr="wordwizard"/>
          <p:cNvPicPr>
            <a:picLocks noChangeAspect="1" noChangeArrowheads="1"/>
          </p:cNvPicPr>
          <p:nvPr/>
        </p:nvPicPr>
        <p:blipFill>
          <a:blip r:embed="rId3"/>
          <a:srcRect/>
          <a:stretch>
            <a:fillRect/>
          </a:stretch>
        </p:blipFill>
        <p:spPr bwMode="auto">
          <a:xfrm>
            <a:off x="381000" y="4038600"/>
            <a:ext cx="1143000" cy="1219200"/>
          </a:xfrm>
          <a:prstGeom prst="rect">
            <a:avLst/>
          </a:prstGeom>
          <a:noFill/>
          <a:ln w="9525">
            <a:noFill/>
            <a:miter lim="800000"/>
            <a:headEnd/>
            <a:tailEnd/>
          </a:ln>
        </p:spPr>
      </p:pic>
      <p:pic>
        <p:nvPicPr>
          <p:cNvPr id="2053" name="Picture 9" descr="missa"/>
          <p:cNvPicPr>
            <a:picLocks noChangeAspect="1" noChangeArrowheads="1"/>
          </p:cNvPicPr>
          <p:nvPr/>
        </p:nvPicPr>
        <p:blipFill>
          <a:blip r:embed="rId4"/>
          <a:srcRect/>
          <a:stretch>
            <a:fillRect/>
          </a:stretch>
        </p:blipFill>
        <p:spPr bwMode="auto">
          <a:xfrm>
            <a:off x="7391400" y="4114800"/>
            <a:ext cx="1270000" cy="1143000"/>
          </a:xfrm>
          <a:prstGeom prst="rect">
            <a:avLst/>
          </a:prstGeom>
          <a:noFill/>
          <a:ln w="9525">
            <a:noFill/>
            <a:miter lim="800000"/>
            <a:headEnd/>
            <a:tailEnd/>
          </a:ln>
        </p:spPr>
      </p:pic>
      <p:pic>
        <p:nvPicPr>
          <p:cNvPr id="2054" name="Picture 4" descr="events"/>
          <p:cNvPicPr>
            <a:picLocks noChangeAspect="1" noChangeArrowheads="1"/>
          </p:cNvPicPr>
          <p:nvPr/>
        </p:nvPicPr>
        <p:blipFill>
          <a:blip r:embed="rId5"/>
          <a:srcRect/>
          <a:stretch>
            <a:fillRect/>
          </a:stretch>
        </p:blipFill>
        <p:spPr bwMode="auto">
          <a:xfrm>
            <a:off x="1066800" y="5334000"/>
            <a:ext cx="1295400" cy="1066800"/>
          </a:xfrm>
          <a:prstGeom prst="rect">
            <a:avLst/>
          </a:prstGeom>
          <a:noFill/>
          <a:ln w="9525">
            <a:noFill/>
            <a:miter lim="800000"/>
            <a:headEnd/>
            <a:tailEnd/>
          </a:ln>
        </p:spPr>
      </p:pic>
      <p:pic>
        <p:nvPicPr>
          <p:cNvPr id="2055" name="Picture 6" descr="Product Details">
            <a:hlinkClick r:id="rId6"/>
          </p:cNvPr>
          <p:cNvPicPr>
            <a:picLocks noChangeAspect="1" noChangeArrowheads="1"/>
          </p:cNvPicPr>
          <p:nvPr/>
        </p:nvPicPr>
        <p:blipFill>
          <a:blip r:embed="rId7"/>
          <a:srcRect/>
          <a:stretch>
            <a:fillRect/>
          </a:stretch>
        </p:blipFill>
        <p:spPr bwMode="auto">
          <a:xfrm>
            <a:off x="6400800" y="5057775"/>
            <a:ext cx="1371600" cy="1371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cranimals"/>
          <p:cNvPicPr>
            <a:picLocks noChangeAspect="1" noChangeArrowheads="1"/>
          </p:cNvPicPr>
          <p:nvPr/>
        </p:nvPicPr>
        <p:blipFill>
          <a:blip r:embed="rId2"/>
          <a:srcRect/>
          <a:stretch>
            <a:fillRect/>
          </a:stretch>
        </p:blipFill>
        <p:spPr bwMode="auto">
          <a:xfrm>
            <a:off x="381000" y="3505200"/>
            <a:ext cx="1565275" cy="1143000"/>
          </a:xfrm>
          <a:prstGeom prst="rect">
            <a:avLst/>
          </a:prstGeom>
          <a:noFill/>
          <a:ln w="9525">
            <a:noFill/>
            <a:miter lim="800000"/>
            <a:headEnd/>
            <a:tailEnd/>
          </a:ln>
        </p:spPr>
      </p:pic>
      <p:sp>
        <p:nvSpPr>
          <p:cNvPr id="3075" name="Rectangle 8"/>
          <p:cNvSpPr>
            <a:spLocks noChangeArrowheads="1"/>
          </p:cNvSpPr>
          <p:nvPr/>
        </p:nvSpPr>
        <p:spPr bwMode="auto">
          <a:xfrm>
            <a:off x="2133600" y="3429000"/>
            <a:ext cx="6477000" cy="1200150"/>
          </a:xfrm>
          <a:prstGeom prst="rect">
            <a:avLst/>
          </a:prstGeom>
          <a:noFill/>
          <a:ln w="9525">
            <a:noFill/>
            <a:miter lim="800000"/>
            <a:headEnd/>
            <a:tailEnd/>
          </a:ln>
        </p:spPr>
        <p:txBody>
          <a:bodyPr>
            <a:spAutoFit/>
          </a:bodyPr>
          <a:lstStyle/>
          <a:p>
            <a:r>
              <a:rPr lang="en-US" b="1" i="1">
                <a:latin typeface="Calibri" pitchFamily="34" charset="0"/>
                <a:cs typeface="Arial" charset="0"/>
              </a:rPr>
              <a:t>Scranimals </a:t>
            </a:r>
            <a:r>
              <a:rPr lang="en-US" b="1">
                <a:latin typeface="Calibri" pitchFamily="34" charset="0"/>
                <a:cs typeface="Arial" charset="0"/>
              </a:rPr>
              <a:t> </a:t>
            </a:r>
            <a:r>
              <a:rPr lang="en-US">
                <a:latin typeface="Calibri" pitchFamily="34" charset="0"/>
                <a:cs typeface="Arial" charset="0"/>
              </a:rPr>
              <a:t>by Jack Prelutsky (2002). New York: Greenwillow (K-6). A collection of funny poems about a trip to Scranimal Island, the home of exoctic compounded animals like </a:t>
            </a:r>
            <a:r>
              <a:rPr lang="en-US" i="1">
                <a:latin typeface="Calibri" pitchFamily="34" charset="0"/>
                <a:cs typeface="Arial" charset="0"/>
              </a:rPr>
              <a:t>spinachickens, broccolions, hippopotamushrooms </a:t>
            </a:r>
            <a:r>
              <a:rPr lang="en-US">
                <a:latin typeface="Calibri" pitchFamily="34" charset="0"/>
                <a:cs typeface="Arial" charset="0"/>
              </a:rPr>
              <a:t>and </a:t>
            </a:r>
            <a:r>
              <a:rPr lang="en-US" i="1">
                <a:latin typeface="Calibri" pitchFamily="34" charset="0"/>
                <a:cs typeface="Arial" charset="0"/>
              </a:rPr>
              <a:t>porcupineapples.</a:t>
            </a:r>
            <a:r>
              <a:rPr lang="en-US">
                <a:latin typeface="Calibri" pitchFamily="34" charset="0"/>
              </a:rPr>
              <a:t> </a:t>
            </a:r>
          </a:p>
        </p:txBody>
      </p:sp>
      <p:pic>
        <p:nvPicPr>
          <p:cNvPr id="3076" name="Picture 9" descr="wordwizard"/>
          <p:cNvPicPr>
            <a:picLocks noChangeAspect="1" noChangeArrowheads="1"/>
          </p:cNvPicPr>
          <p:nvPr/>
        </p:nvPicPr>
        <p:blipFill>
          <a:blip r:embed="rId3"/>
          <a:srcRect/>
          <a:stretch>
            <a:fillRect/>
          </a:stretch>
        </p:blipFill>
        <p:spPr bwMode="auto">
          <a:xfrm>
            <a:off x="533400" y="533400"/>
            <a:ext cx="1143000" cy="1219200"/>
          </a:xfrm>
          <a:prstGeom prst="rect">
            <a:avLst/>
          </a:prstGeom>
          <a:noFill/>
          <a:ln w="9525">
            <a:noFill/>
            <a:miter lim="800000"/>
            <a:headEnd/>
            <a:tailEnd/>
          </a:ln>
        </p:spPr>
      </p:pic>
      <p:sp>
        <p:nvSpPr>
          <p:cNvPr id="3077" name="Rectangle 6"/>
          <p:cNvSpPr>
            <a:spLocks noChangeArrowheads="1"/>
          </p:cNvSpPr>
          <p:nvPr/>
        </p:nvSpPr>
        <p:spPr bwMode="auto">
          <a:xfrm>
            <a:off x="1828800" y="838200"/>
            <a:ext cx="6705600" cy="923925"/>
          </a:xfrm>
          <a:prstGeom prst="rect">
            <a:avLst/>
          </a:prstGeom>
          <a:noFill/>
          <a:ln w="9525">
            <a:noFill/>
            <a:miter lim="800000"/>
            <a:headEnd/>
            <a:tailEnd/>
          </a:ln>
        </p:spPr>
        <p:txBody>
          <a:bodyPr>
            <a:spAutoFit/>
          </a:bodyPr>
          <a:lstStyle/>
          <a:p>
            <a:r>
              <a:rPr lang="en-US" b="1" i="1">
                <a:latin typeface="Calibri" pitchFamily="34" charset="0"/>
                <a:cs typeface="Times New Roman" pitchFamily="18" charset="0"/>
              </a:rPr>
              <a:t>Word Wizard</a:t>
            </a:r>
            <a:r>
              <a:rPr lang="en-US">
                <a:latin typeface="Calibri" pitchFamily="34" charset="0"/>
                <a:cs typeface="Times New Roman" pitchFamily="18" charset="0"/>
              </a:rPr>
              <a:t> by Cathryn Falwell (1998). New York: Houghton Mifflin (Gr. K-3). With a magic spoon and alphabet cereal, young Anna and Zack discover how to rearrange letters to make new words.</a:t>
            </a:r>
            <a:r>
              <a:rPr lang="en-US">
                <a:latin typeface="Calibri" pitchFamily="34" charset="0"/>
                <a:cs typeface="Arial" charset="0"/>
              </a:rPr>
              <a:t> </a:t>
            </a:r>
          </a:p>
        </p:txBody>
      </p:sp>
      <p:pic>
        <p:nvPicPr>
          <p:cNvPr id="3078" name="Picture 4" descr="Product Details">
            <a:hlinkClick r:id="rId4"/>
          </p:cNvPr>
          <p:cNvPicPr>
            <a:picLocks noChangeAspect="1" noChangeArrowheads="1"/>
          </p:cNvPicPr>
          <p:nvPr/>
        </p:nvPicPr>
        <p:blipFill>
          <a:blip r:embed="rId5"/>
          <a:srcRect/>
          <a:stretch>
            <a:fillRect/>
          </a:stretch>
        </p:blipFill>
        <p:spPr bwMode="auto">
          <a:xfrm>
            <a:off x="533400" y="1905000"/>
            <a:ext cx="1219200" cy="1323975"/>
          </a:xfrm>
          <a:prstGeom prst="rect">
            <a:avLst/>
          </a:prstGeom>
          <a:noFill/>
          <a:ln w="9525">
            <a:noFill/>
            <a:miter lim="800000"/>
            <a:headEnd/>
            <a:tailEnd/>
          </a:ln>
        </p:spPr>
      </p:pic>
      <p:sp>
        <p:nvSpPr>
          <p:cNvPr id="3079" name="Rectangle 8"/>
          <p:cNvSpPr>
            <a:spLocks noChangeArrowheads="1"/>
          </p:cNvSpPr>
          <p:nvPr/>
        </p:nvSpPr>
        <p:spPr bwMode="auto">
          <a:xfrm>
            <a:off x="1905000" y="1828800"/>
            <a:ext cx="6705600" cy="1477963"/>
          </a:xfrm>
          <a:prstGeom prst="rect">
            <a:avLst/>
          </a:prstGeom>
          <a:noFill/>
          <a:ln w="9525">
            <a:noFill/>
            <a:miter lim="800000"/>
            <a:headEnd/>
            <a:tailEnd/>
          </a:ln>
        </p:spPr>
        <p:txBody>
          <a:bodyPr>
            <a:spAutoFit/>
          </a:bodyPr>
          <a:lstStyle/>
          <a:p>
            <a:r>
              <a:rPr lang="en-US" b="1" i="1">
                <a:latin typeface="Calibri" pitchFamily="34" charset="0"/>
                <a:cs typeface="Arial" charset="0"/>
              </a:rPr>
              <a:t>Big Words for Little People </a:t>
            </a:r>
            <a:r>
              <a:rPr lang="en-US">
                <a:latin typeface="Calibri" pitchFamily="34" charset="0"/>
                <a:cs typeface="Arial" charset="0"/>
              </a:rPr>
              <a:t>by  Jamie Lee Curtis  &amp; Laura Cornell (2008). New York: Harper Collins  (K-3).  With rhyming prose and colorful characters , young children are introduced to BIG WORDS  like: a</a:t>
            </a:r>
            <a:r>
              <a:rPr lang="en-US" i="1">
                <a:latin typeface="Calibri" pitchFamily="34" charset="0"/>
                <a:cs typeface="Arial" charset="0"/>
              </a:rPr>
              <a:t>mazing, hilarious, spectacular, advocates, appreciates, stunning, competent, rotund, reside, supreme, intelligence, etc.</a:t>
            </a:r>
            <a:endParaRPr lang="en-US">
              <a:latin typeface="Calibri" pitchFamily="34" charset="0"/>
            </a:endParaRPr>
          </a:p>
        </p:txBody>
      </p:sp>
      <p:pic>
        <p:nvPicPr>
          <p:cNvPr id="3080" name="Picture 11" descr="Product Details">
            <a:hlinkClick r:id="rId6"/>
          </p:cNvPr>
          <p:cNvPicPr>
            <a:picLocks noChangeAspect="1" noChangeArrowheads="1"/>
          </p:cNvPicPr>
          <p:nvPr/>
        </p:nvPicPr>
        <p:blipFill>
          <a:blip r:embed="rId7"/>
          <a:srcRect/>
          <a:stretch>
            <a:fillRect/>
          </a:stretch>
        </p:blipFill>
        <p:spPr bwMode="auto">
          <a:xfrm>
            <a:off x="381000" y="4800600"/>
            <a:ext cx="1524000" cy="1524000"/>
          </a:xfrm>
          <a:prstGeom prst="rect">
            <a:avLst/>
          </a:prstGeom>
          <a:noFill/>
          <a:ln w="9525">
            <a:noFill/>
            <a:miter lim="800000"/>
            <a:headEnd/>
            <a:tailEnd/>
          </a:ln>
        </p:spPr>
      </p:pic>
      <p:sp>
        <p:nvSpPr>
          <p:cNvPr id="3081" name="Rectangle 10"/>
          <p:cNvSpPr>
            <a:spLocks noChangeArrowheads="1"/>
          </p:cNvSpPr>
          <p:nvPr/>
        </p:nvSpPr>
        <p:spPr bwMode="auto">
          <a:xfrm>
            <a:off x="2209800" y="4800600"/>
            <a:ext cx="6248400" cy="1477963"/>
          </a:xfrm>
          <a:prstGeom prst="rect">
            <a:avLst/>
          </a:prstGeom>
          <a:noFill/>
          <a:ln w="9525">
            <a:noFill/>
            <a:miter lim="800000"/>
            <a:headEnd/>
            <a:tailEnd/>
          </a:ln>
        </p:spPr>
        <p:txBody>
          <a:bodyPr>
            <a:spAutoFit/>
          </a:bodyPr>
          <a:lstStyle/>
          <a:p>
            <a:r>
              <a:rPr lang="en-US" b="1" i="1">
                <a:latin typeface="Calibri" pitchFamily="34" charset="0"/>
                <a:cs typeface="Arial" charset="0"/>
              </a:rPr>
              <a:t>The Construction Alphabet  Book</a:t>
            </a:r>
            <a:r>
              <a:rPr lang="en-US" b="1">
                <a:latin typeface="Calibri" pitchFamily="34" charset="0"/>
                <a:cs typeface="Arial" charset="0"/>
              </a:rPr>
              <a:t> </a:t>
            </a:r>
            <a:r>
              <a:rPr lang="en-US">
                <a:latin typeface="Calibri" pitchFamily="34" charset="0"/>
                <a:cs typeface="Arial" charset="0"/>
              </a:rPr>
              <a:t>by Jerry Pallotta (2006). New York: Charlesbridge (K-3). “Rock crushers, jackhammers, and wrecking balls tear up the pages of this noisy ABC book.</a:t>
            </a:r>
            <a:r>
              <a:rPr lang="en-US">
                <a:latin typeface="Calibri" pitchFamily="34" charset="0"/>
                <a:cs typeface="Arial" charset="0"/>
                <a:hlinkClick r:id="rId8"/>
              </a:rPr>
              <a:t>” www.alphabetman.com</a:t>
            </a:r>
            <a:r>
              <a:rPr lang="en-US">
                <a:latin typeface="Calibri" pitchFamily="34" charset="0"/>
                <a:cs typeface="Arial" charset="0"/>
              </a:rPr>
              <a:t>  Jerry has written over 50 ABC books.</a:t>
            </a:r>
          </a:p>
          <a:p>
            <a:endParaRPr lang="en-US">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27200" y="0"/>
            <a:ext cx="7416800" cy="4062413"/>
          </a:xfrm>
          <a:prstGeom prst="rect">
            <a:avLst/>
          </a:prstGeom>
          <a:noFill/>
          <a:ln w="9525">
            <a:noFill/>
            <a:miter lim="800000"/>
            <a:headEnd/>
            <a:tailEnd/>
          </a:ln>
        </p:spPr>
        <p:txBody>
          <a:bodyPr>
            <a:spAutoFit/>
          </a:bodyPr>
          <a:lstStyle/>
          <a:p>
            <a:endParaRPr lang="en-US" sz="1200" b="1" i="1">
              <a:cs typeface="Arial" charset="0"/>
            </a:endParaRPr>
          </a:p>
          <a:p>
            <a:endParaRPr lang="en-US" sz="1200" b="1" i="1">
              <a:cs typeface="Arial" charset="0"/>
            </a:endParaRPr>
          </a:p>
          <a:p>
            <a:endParaRPr lang="en-US" sz="1200" b="1" i="1">
              <a:cs typeface="Arial" charset="0"/>
            </a:endParaRPr>
          </a:p>
          <a:p>
            <a:endParaRPr lang="en-US" sz="1200" b="1" i="1">
              <a:cs typeface="Arial" charset="0"/>
            </a:endParaRPr>
          </a:p>
          <a:p>
            <a:endParaRPr lang="en-US" sz="1200" b="1" i="1">
              <a:latin typeface="Calibri" pitchFamily="34" charset="0"/>
              <a:cs typeface="Arial" charset="0"/>
            </a:endParaRPr>
          </a:p>
          <a:p>
            <a:endParaRPr lang="en-US" sz="1200" b="1">
              <a:latin typeface="Calibri" pitchFamily="34" charset="0"/>
              <a:cs typeface="Arial" charset="0"/>
            </a:endParaRPr>
          </a:p>
          <a:p>
            <a:endParaRPr lang="en-US" sz="1200" b="1">
              <a:latin typeface="Calibri" pitchFamily="34" charset="0"/>
              <a:cs typeface="Arial" charset="0"/>
            </a:endParaRPr>
          </a:p>
          <a:p>
            <a:endParaRPr lang="en-US" sz="1200" b="1">
              <a:latin typeface="Calibri" pitchFamily="34" charset="0"/>
              <a:cs typeface="Arial" charset="0"/>
            </a:endParaRPr>
          </a:p>
          <a:p>
            <a:endParaRPr lang="en-US" sz="1000">
              <a:latin typeface="Calibri" pitchFamily="34" charset="0"/>
            </a:endParaRPr>
          </a:p>
          <a:p>
            <a:endParaRPr lang="en-US" sz="1000">
              <a:latin typeface="Calibri" pitchFamily="34" charset="0"/>
            </a:endParaRPr>
          </a:p>
          <a:p>
            <a:endParaRPr lang="en-US" sz="10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p:txBody>
      </p:sp>
      <p:pic>
        <p:nvPicPr>
          <p:cNvPr id="4099" name="Picture 5" descr="word jar"/>
          <p:cNvPicPr>
            <a:picLocks noChangeAspect="1" noChangeArrowheads="1"/>
          </p:cNvPicPr>
          <p:nvPr/>
        </p:nvPicPr>
        <p:blipFill>
          <a:blip r:embed="rId2"/>
          <a:srcRect/>
          <a:stretch>
            <a:fillRect/>
          </a:stretch>
        </p:blipFill>
        <p:spPr bwMode="auto">
          <a:xfrm>
            <a:off x="381000" y="3352800"/>
            <a:ext cx="1257300" cy="1162050"/>
          </a:xfrm>
          <a:prstGeom prst="rect">
            <a:avLst/>
          </a:prstGeom>
          <a:noFill/>
          <a:ln w="9525">
            <a:noFill/>
            <a:miter lim="800000"/>
            <a:headEnd/>
            <a:tailEnd/>
          </a:ln>
        </p:spPr>
      </p:pic>
      <p:pic>
        <p:nvPicPr>
          <p:cNvPr id="4100" name="Picture 7" descr="bigfrindlelined"/>
          <p:cNvPicPr>
            <a:picLocks noChangeAspect="1" noChangeArrowheads="1"/>
          </p:cNvPicPr>
          <p:nvPr/>
        </p:nvPicPr>
        <p:blipFill>
          <a:blip r:embed="rId3"/>
          <a:srcRect/>
          <a:stretch>
            <a:fillRect/>
          </a:stretch>
        </p:blipFill>
        <p:spPr bwMode="auto">
          <a:xfrm>
            <a:off x="381000" y="1981200"/>
            <a:ext cx="1219200" cy="1143000"/>
          </a:xfrm>
          <a:prstGeom prst="rect">
            <a:avLst/>
          </a:prstGeom>
          <a:noFill/>
          <a:ln w="9525">
            <a:noFill/>
            <a:miter lim="800000"/>
            <a:headEnd/>
            <a:tailEnd/>
          </a:ln>
        </p:spPr>
      </p:pic>
      <p:pic>
        <p:nvPicPr>
          <p:cNvPr id="4101" name="Picture 9" descr="missa"/>
          <p:cNvPicPr>
            <a:picLocks noChangeAspect="1" noChangeArrowheads="1"/>
          </p:cNvPicPr>
          <p:nvPr/>
        </p:nvPicPr>
        <p:blipFill>
          <a:blip r:embed="rId4"/>
          <a:srcRect/>
          <a:stretch>
            <a:fillRect/>
          </a:stretch>
        </p:blipFill>
        <p:spPr bwMode="auto">
          <a:xfrm>
            <a:off x="304800" y="4724400"/>
            <a:ext cx="1270000" cy="1143000"/>
          </a:xfrm>
          <a:prstGeom prst="rect">
            <a:avLst/>
          </a:prstGeom>
          <a:noFill/>
          <a:ln w="9525">
            <a:noFill/>
            <a:miter lim="800000"/>
            <a:headEnd/>
            <a:tailEnd/>
          </a:ln>
        </p:spPr>
      </p:pic>
      <p:sp>
        <p:nvSpPr>
          <p:cNvPr id="4102" name="Rectangle 12"/>
          <p:cNvSpPr>
            <a:spLocks noChangeArrowheads="1"/>
          </p:cNvSpPr>
          <p:nvPr/>
        </p:nvSpPr>
        <p:spPr bwMode="auto">
          <a:xfrm>
            <a:off x="1905000" y="3276600"/>
            <a:ext cx="7010400" cy="1200150"/>
          </a:xfrm>
          <a:prstGeom prst="rect">
            <a:avLst/>
          </a:prstGeom>
          <a:noFill/>
          <a:ln w="9525">
            <a:noFill/>
            <a:miter lim="800000"/>
            <a:headEnd/>
            <a:tailEnd/>
          </a:ln>
        </p:spPr>
        <p:txBody>
          <a:bodyPr>
            <a:spAutoFit/>
          </a:bodyPr>
          <a:lstStyle/>
          <a:p>
            <a:r>
              <a:rPr lang="en-US" b="1" i="1">
                <a:latin typeface="Calibri" pitchFamily="34" charset="0"/>
                <a:cs typeface="Arial" charset="0"/>
              </a:rPr>
              <a:t>Donovan’s Word Jar</a:t>
            </a:r>
            <a:r>
              <a:rPr lang="en-US">
                <a:latin typeface="Calibri" pitchFamily="34" charset="0"/>
                <a:cs typeface="Arial" charset="0"/>
              </a:rPr>
              <a:t> by Monalisa DeGross (1998). New York: Harper Trophy (Gr. 3-6). A young African American boy loves new words and collects them on slips of paper he puts in his word jar. His grandmother helps him figure out what to do when the jar is full.</a:t>
            </a:r>
            <a:r>
              <a:rPr lang="en-US" sz="1200">
                <a:latin typeface="Calibri" pitchFamily="34" charset="0"/>
              </a:rPr>
              <a:t> </a:t>
            </a:r>
          </a:p>
        </p:txBody>
      </p:sp>
      <p:sp>
        <p:nvSpPr>
          <p:cNvPr id="4103" name="Rectangle 13"/>
          <p:cNvSpPr>
            <a:spLocks noChangeArrowheads="1"/>
          </p:cNvSpPr>
          <p:nvPr/>
        </p:nvSpPr>
        <p:spPr bwMode="auto">
          <a:xfrm>
            <a:off x="1676400" y="1981200"/>
            <a:ext cx="7010400" cy="923925"/>
          </a:xfrm>
          <a:prstGeom prst="rect">
            <a:avLst/>
          </a:prstGeom>
          <a:noFill/>
          <a:ln w="9525">
            <a:noFill/>
            <a:miter lim="800000"/>
            <a:headEnd/>
            <a:tailEnd/>
          </a:ln>
        </p:spPr>
        <p:txBody>
          <a:bodyPr>
            <a:spAutoFit/>
          </a:bodyPr>
          <a:lstStyle/>
          <a:p>
            <a:r>
              <a:rPr lang="en-US" b="1" i="1">
                <a:latin typeface="Calibri" pitchFamily="34" charset="0"/>
                <a:cs typeface="Arial" charset="0"/>
              </a:rPr>
              <a:t>Frindle</a:t>
            </a:r>
            <a:r>
              <a:rPr lang="en-US" b="1">
                <a:latin typeface="Calibri" pitchFamily="34" charset="0"/>
                <a:cs typeface="Arial" charset="0"/>
              </a:rPr>
              <a:t> </a:t>
            </a:r>
            <a:r>
              <a:rPr lang="en-US">
                <a:latin typeface="Calibri" pitchFamily="34" charset="0"/>
                <a:cs typeface="Arial" charset="0"/>
              </a:rPr>
              <a:t>by Andrew Clements (1998). New York: Alladin (Gr. 2-4). When Nick learns how words originate he decides to call his pen a </a:t>
            </a:r>
            <a:r>
              <a:rPr lang="en-US" i="1">
                <a:latin typeface="Calibri" pitchFamily="34" charset="0"/>
                <a:cs typeface="Arial" charset="0"/>
              </a:rPr>
              <a:t>frindle</a:t>
            </a:r>
            <a:r>
              <a:rPr lang="en-US">
                <a:latin typeface="Calibri" pitchFamily="34" charset="0"/>
                <a:cs typeface="Arial" charset="0"/>
              </a:rPr>
              <a:t>, a term his classmates, the community and the country adopt.</a:t>
            </a:r>
            <a:r>
              <a:rPr lang="en-US">
                <a:latin typeface="Calibri" pitchFamily="34" charset="0"/>
              </a:rPr>
              <a:t> </a:t>
            </a:r>
          </a:p>
        </p:txBody>
      </p:sp>
      <p:sp>
        <p:nvSpPr>
          <p:cNvPr id="4104" name="Rectangle 14"/>
          <p:cNvSpPr>
            <a:spLocks noChangeArrowheads="1"/>
          </p:cNvSpPr>
          <p:nvPr/>
        </p:nvSpPr>
        <p:spPr bwMode="auto">
          <a:xfrm>
            <a:off x="1828800" y="4648200"/>
            <a:ext cx="6705600" cy="1200150"/>
          </a:xfrm>
          <a:prstGeom prst="rect">
            <a:avLst/>
          </a:prstGeom>
          <a:noFill/>
          <a:ln w="9525">
            <a:noFill/>
            <a:miter lim="800000"/>
            <a:headEnd/>
            <a:tailEnd/>
          </a:ln>
        </p:spPr>
        <p:txBody>
          <a:bodyPr>
            <a:spAutoFit/>
          </a:bodyPr>
          <a:lstStyle/>
          <a:p>
            <a:r>
              <a:rPr lang="en-US" b="1" i="1">
                <a:latin typeface="Calibri" pitchFamily="34" charset="0"/>
                <a:cs typeface="Arial" charset="0"/>
              </a:rPr>
              <a:t>Miss Alaineus: A Vocabulary Disaster</a:t>
            </a:r>
            <a:r>
              <a:rPr lang="en-US">
                <a:latin typeface="Calibri" pitchFamily="34" charset="0"/>
                <a:cs typeface="Arial" charset="0"/>
              </a:rPr>
              <a:t> by Debra Frasier (2000). San Diego: Harcourt (Gr. 3-6). Home with the flu, Sage misunderstands the weekly vocabulary words her friend gives her which is the beginning of a funny story filled with hundreds of words and definitions.</a:t>
            </a:r>
            <a:r>
              <a:rPr lang="en-US">
                <a:latin typeface="Calibri" pitchFamily="34" charset="0"/>
              </a:rPr>
              <a:t> </a:t>
            </a:r>
          </a:p>
        </p:txBody>
      </p:sp>
      <p:pic>
        <p:nvPicPr>
          <p:cNvPr id="4105" name="Picture 13" descr="clock"/>
          <p:cNvPicPr>
            <a:picLocks noChangeAspect="1" noChangeArrowheads="1"/>
          </p:cNvPicPr>
          <p:nvPr/>
        </p:nvPicPr>
        <p:blipFill>
          <a:blip r:embed="rId5"/>
          <a:srcRect/>
          <a:stretch>
            <a:fillRect/>
          </a:stretch>
        </p:blipFill>
        <p:spPr bwMode="auto">
          <a:xfrm>
            <a:off x="228600" y="533400"/>
            <a:ext cx="1409700" cy="1219200"/>
          </a:xfrm>
          <a:prstGeom prst="rect">
            <a:avLst/>
          </a:prstGeom>
          <a:noFill/>
          <a:ln w="9525">
            <a:noFill/>
            <a:miter lim="800000"/>
            <a:headEnd/>
            <a:tailEnd/>
          </a:ln>
        </p:spPr>
      </p:pic>
      <p:sp>
        <p:nvSpPr>
          <p:cNvPr id="4106" name="Rectangle 11"/>
          <p:cNvSpPr>
            <a:spLocks noChangeArrowheads="1"/>
          </p:cNvSpPr>
          <p:nvPr/>
        </p:nvSpPr>
        <p:spPr bwMode="auto">
          <a:xfrm>
            <a:off x="1905000" y="609600"/>
            <a:ext cx="6477000" cy="923925"/>
          </a:xfrm>
          <a:prstGeom prst="rect">
            <a:avLst/>
          </a:prstGeom>
          <a:noFill/>
          <a:ln w="9525">
            <a:noFill/>
            <a:miter lim="800000"/>
            <a:headEnd/>
            <a:tailEnd/>
          </a:ln>
        </p:spPr>
        <p:txBody>
          <a:bodyPr>
            <a:spAutoFit/>
          </a:bodyPr>
          <a:lstStyle/>
          <a:p>
            <a:r>
              <a:rPr lang="en-US" b="1" i="1">
                <a:latin typeface="Calibri" pitchFamily="34" charset="0"/>
                <a:cs typeface="Arial" charset="0"/>
              </a:rPr>
              <a:t>Punching the Clock: Funny Action Idioms </a:t>
            </a:r>
            <a:r>
              <a:rPr lang="en-US">
                <a:latin typeface="Calibri" pitchFamily="34" charset="0"/>
                <a:cs typeface="Arial" charset="0"/>
              </a:rPr>
              <a:t>by Marvin Terban (1990). New York: Clarion (Gr. 1-5). A funny collection of idioms and their origins with illustrations.</a:t>
            </a:r>
            <a:r>
              <a:rPr lang="en-US">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y Scans\2008-07 (Jul)\scan0002.jpg"/>
          <p:cNvPicPr>
            <a:picLocks noChangeAspect="1" noChangeArrowheads="1"/>
          </p:cNvPicPr>
          <p:nvPr/>
        </p:nvPicPr>
        <p:blipFill>
          <a:blip r:embed="rId2" cstate="print"/>
          <a:srcRect/>
          <a:stretch>
            <a:fillRect/>
          </a:stretch>
        </p:blipFill>
        <p:spPr bwMode="auto">
          <a:xfrm>
            <a:off x="533400" y="762000"/>
            <a:ext cx="1295400" cy="1371600"/>
          </a:xfrm>
          <a:prstGeom prst="rect">
            <a:avLst/>
          </a:prstGeom>
          <a:noFill/>
          <a:ln w="9525">
            <a:noFill/>
            <a:miter lim="800000"/>
            <a:headEnd/>
            <a:tailEnd/>
          </a:ln>
        </p:spPr>
      </p:pic>
      <p:sp>
        <p:nvSpPr>
          <p:cNvPr id="5123" name="Rectangle 2"/>
          <p:cNvSpPr>
            <a:spLocks noChangeArrowheads="1"/>
          </p:cNvSpPr>
          <p:nvPr/>
        </p:nvSpPr>
        <p:spPr bwMode="auto">
          <a:xfrm>
            <a:off x="2057400" y="838200"/>
            <a:ext cx="6553200" cy="1200150"/>
          </a:xfrm>
          <a:prstGeom prst="rect">
            <a:avLst/>
          </a:prstGeom>
          <a:noFill/>
          <a:ln w="9525">
            <a:noFill/>
            <a:miter lim="800000"/>
            <a:headEnd/>
            <a:tailEnd/>
          </a:ln>
        </p:spPr>
        <p:txBody>
          <a:bodyPr>
            <a:spAutoFit/>
          </a:bodyPr>
          <a:lstStyle/>
          <a:p>
            <a:r>
              <a:rPr lang="en-US" b="1" i="1">
                <a:latin typeface="Calibri" pitchFamily="34" charset="0"/>
                <a:cs typeface="Arial" charset="0"/>
              </a:rPr>
              <a:t>Punctuation Takes a Vacation </a:t>
            </a:r>
            <a:r>
              <a:rPr lang="en-US">
                <a:latin typeface="Calibri" pitchFamily="34" charset="0"/>
                <a:cs typeface="Arial" charset="0"/>
              </a:rPr>
              <a:t>by  Robin Pulver (2003). New York: Holiday House (Gr. 1-6).  When all the punctuation marks in Mr. Wright’s class decide to take a vacation, the students discover just how difficult life can be without them.</a:t>
            </a:r>
            <a:endParaRPr lang="en-US">
              <a:latin typeface="Calibri" pitchFamily="34" charset="0"/>
            </a:endParaRPr>
          </a:p>
        </p:txBody>
      </p:sp>
      <p:pic>
        <p:nvPicPr>
          <p:cNvPr id="5124" name="Picture 6" descr="Product Details">
            <a:hlinkClick r:id="rId3"/>
          </p:cNvPr>
          <p:cNvPicPr>
            <a:picLocks noChangeAspect="1" noChangeArrowheads="1"/>
          </p:cNvPicPr>
          <p:nvPr/>
        </p:nvPicPr>
        <p:blipFill>
          <a:blip r:embed="rId4"/>
          <a:srcRect/>
          <a:stretch>
            <a:fillRect/>
          </a:stretch>
        </p:blipFill>
        <p:spPr bwMode="auto">
          <a:xfrm>
            <a:off x="457200" y="3657600"/>
            <a:ext cx="1323975" cy="1323975"/>
          </a:xfrm>
          <a:prstGeom prst="rect">
            <a:avLst/>
          </a:prstGeom>
          <a:noFill/>
          <a:ln w="9525">
            <a:noFill/>
            <a:miter lim="800000"/>
            <a:headEnd/>
            <a:tailEnd/>
          </a:ln>
        </p:spPr>
      </p:pic>
      <p:pic>
        <p:nvPicPr>
          <p:cNvPr id="5125" name="Picture 8" descr="Product Details">
            <a:hlinkClick r:id="rId5"/>
          </p:cNvPr>
          <p:cNvPicPr>
            <a:picLocks noChangeAspect="1" noChangeArrowheads="1"/>
          </p:cNvPicPr>
          <p:nvPr/>
        </p:nvPicPr>
        <p:blipFill>
          <a:blip r:embed="rId6"/>
          <a:srcRect/>
          <a:stretch>
            <a:fillRect/>
          </a:stretch>
        </p:blipFill>
        <p:spPr bwMode="auto">
          <a:xfrm>
            <a:off x="457200" y="4953000"/>
            <a:ext cx="1323975" cy="1323975"/>
          </a:xfrm>
          <a:prstGeom prst="rect">
            <a:avLst/>
          </a:prstGeom>
          <a:noFill/>
          <a:ln w="9525">
            <a:noFill/>
            <a:miter lim="800000"/>
            <a:headEnd/>
            <a:tailEnd/>
          </a:ln>
        </p:spPr>
      </p:pic>
      <p:sp>
        <p:nvSpPr>
          <p:cNvPr id="5126" name="Rectangle 7"/>
          <p:cNvSpPr>
            <a:spLocks noChangeArrowheads="1"/>
          </p:cNvSpPr>
          <p:nvPr/>
        </p:nvSpPr>
        <p:spPr bwMode="auto">
          <a:xfrm>
            <a:off x="2057400" y="3810000"/>
            <a:ext cx="7086600" cy="1200150"/>
          </a:xfrm>
          <a:prstGeom prst="rect">
            <a:avLst/>
          </a:prstGeom>
          <a:noFill/>
          <a:ln w="9525">
            <a:noFill/>
            <a:miter lim="800000"/>
            <a:headEnd/>
            <a:tailEnd/>
          </a:ln>
        </p:spPr>
        <p:txBody>
          <a:bodyPr>
            <a:spAutoFit/>
          </a:bodyPr>
          <a:lstStyle/>
          <a:p>
            <a:r>
              <a:rPr lang="en-US" b="1" i="1">
                <a:latin typeface="Calibri" pitchFamily="34" charset="0"/>
              </a:rPr>
              <a:t>Eats, Shoots &amp; Leaves: Why, Commas Really Do Make a Difference!  </a:t>
            </a:r>
            <a:r>
              <a:rPr lang="en-US">
                <a:latin typeface="Calibri" pitchFamily="34" charset="0"/>
              </a:rPr>
              <a:t>by Lynne Truss (2006).New York: Putnam (Gr. 1-4). “ If you are tired of explaining &amp; re-explaining the importance of punctuation in writing, then this is the book for you.” (There is a version for older students, too).</a:t>
            </a:r>
            <a:r>
              <a:rPr lang="en-US" b="1">
                <a:latin typeface="Calibri" pitchFamily="34" charset="0"/>
              </a:rPr>
              <a:t> </a:t>
            </a:r>
            <a:endParaRPr lang="en-US">
              <a:latin typeface="Calibri" pitchFamily="34" charset="0"/>
            </a:endParaRPr>
          </a:p>
        </p:txBody>
      </p:sp>
      <p:sp>
        <p:nvSpPr>
          <p:cNvPr id="5127" name="Rectangle 8"/>
          <p:cNvSpPr>
            <a:spLocks noChangeArrowheads="1"/>
          </p:cNvSpPr>
          <p:nvPr/>
        </p:nvSpPr>
        <p:spPr bwMode="auto">
          <a:xfrm>
            <a:off x="2133600" y="5181600"/>
            <a:ext cx="6781800" cy="1200150"/>
          </a:xfrm>
          <a:prstGeom prst="rect">
            <a:avLst/>
          </a:prstGeom>
          <a:noFill/>
          <a:ln w="9525">
            <a:noFill/>
            <a:miter lim="800000"/>
            <a:headEnd/>
            <a:tailEnd/>
          </a:ln>
        </p:spPr>
        <p:txBody>
          <a:bodyPr>
            <a:spAutoFit/>
          </a:bodyPr>
          <a:lstStyle/>
          <a:p>
            <a:r>
              <a:rPr lang="en-US" b="1" i="1">
                <a:latin typeface="Calibri" pitchFamily="34" charset="0"/>
              </a:rPr>
              <a:t>The Girl's Like Spaghetti: Why, You Can't Manage without Apostrophes!  </a:t>
            </a:r>
            <a:r>
              <a:rPr lang="en-US">
                <a:latin typeface="Calibri" pitchFamily="34" charset="0"/>
              </a:rPr>
              <a:t>By Lynne Truss (2007). Putnam (Gr. 2-5). “Eat here, and get gas!” or “Eat here and get gas.” Children will gain an instinctive  understanding of the traffic signals of language.” (Booklist)</a:t>
            </a:r>
            <a:endParaRPr lang="en-US" i="1">
              <a:latin typeface="Calibri" pitchFamily="34" charset="0"/>
            </a:endParaRPr>
          </a:p>
        </p:txBody>
      </p:sp>
      <p:pic>
        <p:nvPicPr>
          <p:cNvPr id="5128" name="Picture 7" descr="vowels"/>
          <p:cNvPicPr>
            <a:picLocks noChangeAspect="1" noChangeArrowheads="1"/>
          </p:cNvPicPr>
          <p:nvPr/>
        </p:nvPicPr>
        <p:blipFill>
          <a:blip r:embed="rId7"/>
          <a:srcRect/>
          <a:stretch>
            <a:fillRect/>
          </a:stretch>
        </p:blipFill>
        <p:spPr bwMode="auto">
          <a:xfrm>
            <a:off x="457200" y="2362200"/>
            <a:ext cx="1390650" cy="982663"/>
          </a:xfrm>
          <a:prstGeom prst="rect">
            <a:avLst/>
          </a:prstGeom>
          <a:noFill/>
          <a:ln w="9525">
            <a:noFill/>
            <a:miter lim="800000"/>
            <a:headEnd/>
            <a:tailEnd/>
          </a:ln>
        </p:spPr>
      </p:pic>
      <p:sp>
        <p:nvSpPr>
          <p:cNvPr id="5129" name="Rectangle 10"/>
          <p:cNvSpPr>
            <a:spLocks noChangeArrowheads="1"/>
          </p:cNvSpPr>
          <p:nvPr/>
        </p:nvSpPr>
        <p:spPr bwMode="auto">
          <a:xfrm>
            <a:off x="2133600" y="2133600"/>
            <a:ext cx="6781800" cy="1477963"/>
          </a:xfrm>
          <a:prstGeom prst="rect">
            <a:avLst/>
          </a:prstGeom>
          <a:noFill/>
          <a:ln w="9525">
            <a:noFill/>
            <a:miter lim="800000"/>
            <a:headEnd/>
            <a:tailEnd/>
          </a:ln>
        </p:spPr>
        <p:txBody>
          <a:bodyPr>
            <a:spAutoFit/>
          </a:bodyPr>
          <a:lstStyle/>
          <a:p>
            <a:r>
              <a:rPr lang="en-US" b="1" i="1">
                <a:solidFill>
                  <a:srgbClr val="000000"/>
                </a:solidFill>
                <a:latin typeface="Calibri" pitchFamily="34" charset="0"/>
                <a:cs typeface="Arial" charset="0"/>
              </a:rPr>
              <a:t>The War Between the Vowels and the Consonants</a:t>
            </a:r>
            <a:r>
              <a:rPr lang="en-US">
                <a:solidFill>
                  <a:srgbClr val="000000"/>
                </a:solidFill>
                <a:latin typeface="Calibri" pitchFamily="34" charset="0"/>
                <a:cs typeface="Arial" charset="0"/>
              </a:rPr>
              <a:t> by Priscilla Turner (1999). New York: Farrar. (Gr. 1-3). In this story vowels and consonants become characters in separate communities whose mutual irritation with the other escalates into war.  It sows seeds for thought </a:t>
            </a:r>
            <a:r>
              <a:rPr lang="en-US">
                <a:latin typeface="Calibri" pitchFamily="34" charset="0"/>
                <a:cs typeface="Times New Roman" pitchFamily="18" charset="0"/>
              </a:rPr>
              <a:t>about how letters work together and how people live together. </a:t>
            </a:r>
            <a:endParaRPr lang="en-US">
              <a:latin typeface="Calibri" pitchFamily="34"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422400" y="114300"/>
            <a:ext cx="7721600" cy="3600450"/>
          </a:xfrm>
          <a:prstGeom prst="rect">
            <a:avLst/>
          </a:prstGeom>
          <a:noFill/>
          <a:ln w="9525">
            <a:noFill/>
            <a:miter lim="800000"/>
            <a:headEnd/>
            <a:tailEnd/>
          </a:ln>
        </p:spPr>
        <p:txBody>
          <a:bodyPr>
            <a:spAutoFit/>
          </a:bodyPr>
          <a:lstStyle/>
          <a:p>
            <a:endParaRPr lang="en-US" sz="1200"/>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b="1" i="1">
              <a:latin typeface="Calibri" pitchFamily="34" charset="0"/>
              <a:cs typeface="Arial"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cs typeface="Arial" charset="0"/>
            </a:endParaRPr>
          </a:p>
          <a:p>
            <a:endParaRPr lang="en-US" sz="1200">
              <a:latin typeface="Calibri" pitchFamily="34" charset="0"/>
              <a:cs typeface="Arial" charset="0"/>
            </a:endParaRPr>
          </a:p>
          <a:p>
            <a:endParaRPr lang="en-US" sz="1200">
              <a:latin typeface="Calibri" pitchFamily="34" charset="0"/>
              <a:cs typeface="Arial" charset="0"/>
            </a:endParaRPr>
          </a:p>
          <a:p>
            <a:endParaRPr lang="en-US" sz="1200">
              <a:latin typeface="Calibri" pitchFamily="34" charset="0"/>
              <a:cs typeface="Times New Roman" pitchFamily="18" charset="0"/>
            </a:endParaRPr>
          </a:p>
          <a:p>
            <a:endParaRPr lang="en-US" sz="1200">
              <a:latin typeface="Calibri" pitchFamily="34" charset="0"/>
              <a:cs typeface="Times New Roman" pitchFamily="18" charset="0"/>
            </a:endParaRPr>
          </a:p>
          <a:p>
            <a:endParaRPr lang="en-US" sz="1200">
              <a:latin typeface="Calibri" pitchFamily="34" charset="0"/>
              <a:cs typeface="Times New Roman" pitchFamily="18" charset="0"/>
            </a:endParaRPr>
          </a:p>
          <a:p>
            <a:r>
              <a:rPr lang="en-US" sz="1200" b="1" i="1">
                <a:latin typeface="Calibri" pitchFamily="34" charset="0"/>
                <a:cs typeface="Times New Roman" pitchFamily="18" charset="0"/>
              </a:rPr>
              <a:t> </a:t>
            </a:r>
            <a:endParaRPr lang="en-US" sz="1200">
              <a:latin typeface="Calibri" pitchFamily="34" charset="0"/>
              <a:cs typeface="Arial" charset="0"/>
            </a:endParaRPr>
          </a:p>
          <a:p>
            <a:endParaRPr lang="en-US" sz="1200">
              <a:latin typeface="Calibri" pitchFamily="34" charset="0"/>
              <a:cs typeface="Arial" charset="0"/>
            </a:endParaRPr>
          </a:p>
          <a:p>
            <a:endParaRPr lang="en-US" sz="1200">
              <a:latin typeface="Calibri" pitchFamily="34" charset="0"/>
              <a:cs typeface="Arial" charset="0"/>
            </a:endParaRPr>
          </a:p>
        </p:txBody>
      </p:sp>
      <p:pic>
        <p:nvPicPr>
          <p:cNvPr id="6147" name="Picture 5" descr="wangdoodles"/>
          <p:cNvPicPr>
            <a:picLocks noChangeAspect="1" noChangeArrowheads="1"/>
          </p:cNvPicPr>
          <p:nvPr/>
        </p:nvPicPr>
        <p:blipFill>
          <a:blip r:embed="rId2"/>
          <a:srcRect/>
          <a:stretch>
            <a:fillRect/>
          </a:stretch>
        </p:blipFill>
        <p:spPr bwMode="auto">
          <a:xfrm>
            <a:off x="457200" y="609600"/>
            <a:ext cx="1260475" cy="1066800"/>
          </a:xfrm>
          <a:prstGeom prst="rect">
            <a:avLst/>
          </a:prstGeom>
          <a:noFill/>
          <a:ln w="9525">
            <a:noFill/>
            <a:miter lim="800000"/>
            <a:headEnd/>
            <a:tailEnd/>
          </a:ln>
        </p:spPr>
      </p:pic>
      <p:pic>
        <p:nvPicPr>
          <p:cNvPr id="6148" name="Picture 8" descr="butter"/>
          <p:cNvPicPr>
            <a:picLocks noChangeAspect="1" noChangeArrowheads="1"/>
          </p:cNvPicPr>
          <p:nvPr/>
        </p:nvPicPr>
        <p:blipFill>
          <a:blip r:embed="rId3"/>
          <a:srcRect/>
          <a:stretch>
            <a:fillRect/>
          </a:stretch>
        </p:blipFill>
        <p:spPr bwMode="auto">
          <a:xfrm>
            <a:off x="304800" y="1981200"/>
            <a:ext cx="1300163" cy="1066800"/>
          </a:xfrm>
          <a:prstGeom prst="rect">
            <a:avLst/>
          </a:prstGeom>
          <a:noFill/>
          <a:ln w="9525">
            <a:noFill/>
            <a:miter lim="800000"/>
            <a:headEnd/>
            <a:tailEnd/>
          </a:ln>
        </p:spPr>
      </p:pic>
      <p:sp>
        <p:nvSpPr>
          <p:cNvPr id="6149" name="Rectangle 9"/>
          <p:cNvSpPr>
            <a:spLocks noChangeArrowheads="1"/>
          </p:cNvSpPr>
          <p:nvPr/>
        </p:nvSpPr>
        <p:spPr bwMode="auto">
          <a:xfrm>
            <a:off x="1905000" y="609600"/>
            <a:ext cx="7010400" cy="1477963"/>
          </a:xfrm>
          <a:prstGeom prst="rect">
            <a:avLst/>
          </a:prstGeom>
          <a:noFill/>
          <a:ln w="9525">
            <a:noFill/>
            <a:miter lim="800000"/>
            <a:headEnd/>
            <a:tailEnd/>
          </a:ln>
        </p:spPr>
        <p:txBody>
          <a:bodyPr>
            <a:spAutoFit/>
          </a:bodyPr>
          <a:lstStyle/>
          <a:p>
            <a:r>
              <a:rPr lang="en-US" b="1" i="1">
                <a:latin typeface="Calibri" pitchFamily="34" charset="0"/>
                <a:cs typeface="Arial" charset="0"/>
              </a:rPr>
              <a:t>The Last of the Really Great Whangdoodles</a:t>
            </a:r>
            <a:r>
              <a:rPr lang="en-US">
                <a:latin typeface="Calibri" pitchFamily="34" charset="0"/>
                <a:cs typeface="Arial" charset="0"/>
              </a:rPr>
              <a:t> by Julie Edwards (1999) New York: Harper Collins (Gr. 3-6). Professor Savant teaches three children to see the world in a different way as they visit </a:t>
            </a:r>
            <a:r>
              <a:rPr lang="en-US" i="1">
                <a:latin typeface="Calibri" pitchFamily="34" charset="0"/>
                <a:cs typeface="Arial" charset="0"/>
              </a:rPr>
              <a:t>Whangdoodleland</a:t>
            </a:r>
            <a:r>
              <a:rPr lang="en-US">
                <a:latin typeface="Calibri" pitchFamily="34" charset="0"/>
                <a:cs typeface="Arial" charset="0"/>
              </a:rPr>
              <a:t>, a special place full of extraordinary creatures like </a:t>
            </a:r>
            <a:r>
              <a:rPr lang="en-US" i="1">
                <a:latin typeface="Calibri" pitchFamily="34" charset="0"/>
                <a:cs typeface="Arial" charset="0"/>
              </a:rPr>
              <a:t>furry Flukes, the High-Behind Splintercat </a:t>
            </a:r>
            <a:r>
              <a:rPr lang="en-US">
                <a:latin typeface="Calibri" pitchFamily="34" charset="0"/>
                <a:cs typeface="Arial" charset="0"/>
              </a:rPr>
              <a:t>and </a:t>
            </a:r>
            <a:r>
              <a:rPr lang="en-US" i="1">
                <a:latin typeface="Calibri" pitchFamily="34" charset="0"/>
                <a:cs typeface="Arial" charset="0"/>
              </a:rPr>
              <a:t>the Wonderful Whiffle Bird</a:t>
            </a:r>
            <a:r>
              <a:rPr lang="en-US">
                <a:latin typeface="Calibri" pitchFamily="34" charset="0"/>
                <a:cs typeface="Arial" charset="0"/>
              </a:rPr>
              <a:t>.</a:t>
            </a:r>
            <a:r>
              <a:rPr lang="en-US" b="1" i="1">
                <a:latin typeface="Calibri" pitchFamily="34" charset="0"/>
                <a:cs typeface="Arial" charset="0"/>
              </a:rPr>
              <a:t> </a:t>
            </a:r>
          </a:p>
        </p:txBody>
      </p:sp>
      <p:sp>
        <p:nvSpPr>
          <p:cNvPr id="6150" name="Rectangle 10"/>
          <p:cNvSpPr>
            <a:spLocks noChangeArrowheads="1"/>
          </p:cNvSpPr>
          <p:nvPr/>
        </p:nvSpPr>
        <p:spPr bwMode="auto">
          <a:xfrm>
            <a:off x="1905000" y="3810000"/>
            <a:ext cx="6781800" cy="1200150"/>
          </a:xfrm>
          <a:prstGeom prst="rect">
            <a:avLst/>
          </a:prstGeom>
          <a:noFill/>
          <a:ln w="9525">
            <a:noFill/>
            <a:miter lim="800000"/>
            <a:headEnd/>
            <a:tailEnd/>
          </a:ln>
        </p:spPr>
        <p:txBody>
          <a:bodyPr>
            <a:spAutoFit/>
          </a:bodyPr>
          <a:lstStyle/>
          <a:p>
            <a:r>
              <a:rPr lang="en-US" b="1" i="1">
                <a:latin typeface="Calibri" pitchFamily="34" charset="0"/>
                <a:cs typeface="Arial" charset="0"/>
              </a:rPr>
              <a:t>The 6</a:t>
            </a:r>
            <a:r>
              <a:rPr lang="en-US" b="1" i="1" baseline="30000">
                <a:latin typeface="Calibri" pitchFamily="34" charset="0"/>
                <a:cs typeface="Arial" charset="0"/>
              </a:rPr>
              <a:t>th</a:t>
            </a:r>
            <a:r>
              <a:rPr lang="en-US" b="1" i="1">
                <a:latin typeface="Calibri" pitchFamily="34" charset="0"/>
                <a:cs typeface="Arial" charset="0"/>
              </a:rPr>
              <a:t> Grade Nickname Game</a:t>
            </a:r>
            <a:r>
              <a:rPr lang="en-US" b="1">
                <a:latin typeface="Calibri" pitchFamily="34" charset="0"/>
                <a:cs typeface="Arial" charset="0"/>
              </a:rPr>
              <a:t> </a:t>
            </a:r>
            <a:r>
              <a:rPr lang="en-US">
                <a:latin typeface="Calibri" pitchFamily="34" charset="0"/>
                <a:cs typeface="Arial" charset="0"/>
              </a:rPr>
              <a:t>by Gordon Korman (2000). New York: Hyperion (Gr. 5-6). Best friends, Jeff and Wiley create nicknames for everyone including their class - </a:t>
            </a:r>
            <a:r>
              <a:rPr lang="en-US" i="1">
                <a:latin typeface="Calibri" pitchFamily="34" charset="0"/>
                <a:cs typeface="Arial" charset="0"/>
              </a:rPr>
              <a:t>the dim bulbs</a:t>
            </a:r>
            <a:r>
              <a:rPr lang="en-US">
                <a:latin typeface="Calibri" pitchFamily="34" charset="0"/>
                <a:cs typeface="Arial" charset="0"/>
              </a:rPr>
              <a:t> and the principal -</a:t>
            </a:r>
            <a:r>
              <a:rPr lang="en-US" i="1">
                <a:latin typeface="Calibri" pitchFamily="34" charset="0"/>
                <a:cs typeface="Arial" charset="0"/>
              </a:rPr>
              <a:t> a deer in headlights </a:t>
            </a:r>
            <a:r>
              <a:rPr lang="en-US">
                <a:latin typeface="Calibri" pitchFamily="34" charset="0"/>
                <a:cs typeface="Arial" charset="0"/>
              </a:rPr>
              <a:t>as they adjust to a new teacher. </a:t>
            </a:r>
          </a:p>
        </p:txBody>
      </p:sp>
      <p:sp>
        <p:nvSpPr>
          <p:cNvPr id="6151" name="Rectangle 11"/>
          <p:cNvSpPr>
            <a:spLocks noChangeArrowheads="1"/>
          </p:cNvSpPr>
          <p:nvPr/>
        </p:nvSpPr>
        <p:spPr bwMode="auto">
          <a:xfrm>
            <a:off x="1905000" y="2209800"/>
            <a:ext cx="6934200" cy="1477963"/>
          </a:xfrm>
          <a:prstGeom prst="rect">
            <a:avLst/>
          </a:prstGeom>
          <a:noFill/>
          <a:ln w="9525">
            <a:noFill/>
            <a:miter lim="800000"/>
            <a:headEnd/>
            <a:tailEnd/>
          </a:ln>
        </p:spPr>
        <p:txBody>
          <a:bodyPr>
            <a:spAutoFit/>
          </a:bodyPr>
          <a:lstStyle/>
          <a:p>
            <a:r>
              <a:rPr lang="en-US" b="1" i="1">
                <a:latin typeface="Calibri" pitchFamily="34" charset="0"/>
                <a:cs typeface="Times New Roman" pitchFamily="18" charset="0"/>
              </a:rPr>
              <a:t>Who Put the Butter in Butterfly and Other Fearless Investigations into  Our Illogical Language</a:t>
            </a:r>
            <a:r>
              <a:rPr lang="en-US" b="1">
                <a:latin typeface="Calibri" pitchFamily="34" charset="0"/>
                <a:cs typeface="Times New Roman" pitchFamily="18" charset="0"/>
              </a:rPr>
              <a:t> </a:t>
            </a:r>
            <a:r>
              <a:rPr lang="en-US">
                <a:latin typeface="Calibri" pitchFamily="34" charset="0"/>
                <a:cs typeface="Times New Roman" pitchFamily="18" charset="0"/>
              </a:rPr>
              <a:t>by David Feldman (1990). New York: Harper  Collins (Gr. 3-6). Explanations of the origin of words, curious clichés and phrases including  such terms as </a:t>
            </a:r>
            <a:r>
              <a:rPr lang="en-US" i="1">
                <a:latin typeface="Calibri" pitchFamily="34" charset="0"/>
                <a:cs typeface="Times New Roman" pitchFamily="18" charset="0"/>
              </a:rPr>
              <a:t>jaywalking, ladybug</a:t>
            </a:r>
            <a:r>
              <a:rPr lang="en-US">
                <a:latin typeface="Calibri" pitchFamily="34" charset="0"/>
                <a:cs typeface="Times New Roman" pitchFamily="18" charset="0"/>
              </a:rPr>
              <a:t> and why an outdoor  bazaar is called a </a:t>
            </a:r>
            <a:r>
              <a:rPr lang="en-US" i="1">
                <a:latin typeface="Calibri" pitchFamily="34" charset="0"/>
                <a:cs typeface="Times New Roman" pitchFamily="18" charset="0"/>
              </a:rPr>
              <a:t>flea market</a:t>
            </a:r>
            <a:r>
              <a:rPr lang="en-US">
                <a:latin typeface="Calibri" pitchFamily="34" charset="0"/>
                <a:cs typeface="Times New Roman" pitchFamily="18" charset="0"/>
              </a:rPr>
              <a:t>.</a:t>
            </a:r>
            <a:r>
              <a:rPr lang="en-US">
                <a:latin typeface="Calibri" pitchFamily="34" charset="0"/>
                <a:cs typeface="Arial" charset="0"/>
              </a:rPr>
              <a:t> </a:t>
            </a:r>
          </a:p>
        </p:txBody>
      </p:sp>
      <p:pic>
        <p:nvPicPr>
          <p:cNvPr id="6152" name="Picture 6" descr="name"/>
          <p:cNvPicPr>
            <a:picLocks noChangeAspect="1" noChangeArrowheads="1"/>
          </p:cNvPicPr>
          <p:nvPr/>
        </p:nvPicPr>
        <p:blipFill>
          <a:blip r:embed="rId4"/>
          <a:srcRect/>
          <a:stretch>
            <a:fillRect/>
          </a:stretch>
        </p:blipFill>
        <p:spPr bwMode="auto">
          <a:xfrm>
            <a:off x="304800" y="3429000"/>
            <a:ext cx="1300163" cy="1066800"/>
          </a:xfrm>
          <a:prstGeom prst="rect">
            <a:avLst/>
          </a:prstGeom>
          <a:noFill/>
          <a:ln w="9525">
            <a:noFill/>
            <a:miter lim="800000"/>
            <a:headEnd/>
            <a:tailEnd/>
          </a:ln>
        </p:spPr>
      </p:pic>
      <p:pic>
        <p:nvPicPr>
          <p:cNvPr id="6153" name="Picture 10" descr="Product Details">
            <a:hlinkClick r:id="rId5"/>
          </p:cNvPr>
          <p:cNvPicPr>
            <a:picLocks noChangeAspect="1" noChangeArrowheads="1"/>
          </p:cNvPicPr>
          <p:nvPr/>
        </p:nvPicPr>
        <p:blipFill>
          <a:blip r:embed="rId6"/>
          <a:srcRect/>
          <a:stretch>
            <a:fillRect/>
          </a:stretch>
        </p:blipFill>
        <p:spPr bwMode="auto">
          <a:xfrm>
            <a:off x="228600" y="4876800"/>
            <a:ext cx="1400175" cy="1400175"/>
          </a:xfrm>
          <a:prstGeom prst="rect">
            <a:avLst/>
          </a:prstGeom>
          <a:noFill/>
          <a:ln w="9525">
            <a:noFill/>
            <a:miter lim="800000"/>
            <a:headEnd/>
            <a:tailEnd/>
          </a:ln>
        </p:spPr>
      </p:pic>
      <p:sp>
        <p:nvSpPr>
          <p:cNvPr id="6154" name="Rectangle 10"/>
          <p:cNvSpPr>
            <a:spLocks noChangeArrowheads="1"/>
          </p:cNvSpPr>
          <p:nvPr/>
        </p:nvSpPr>
        <p:spPr bwMode="auto">
          <a:xfrm>
            <a:off x="1600200" y="5181600"/>
            <a:ext cx="7162800" cy="1200150"/>
          </a:xfrm>
          <a:prstGeom prst="rect">
            <a:avLst/>
          </a:prstGeom>
          <a:noFill/>
          <a:ln w="9525">
            <a:noFill/>
            <a:miter lim="800000"/>
            <a:headEnd/>
            <a:tailEnd/>
          </a:ln>
        </p:spPr>
        <p:txBody>
          <a:bodyPr>
            <a:spAutoFit/>
          </a:bodyPr>
          <a:lstStyle/>
          <a:p>
            <a:r>
              <a:rPr lang="en-US" b="1" i="1">
                <a:latin typeface="Calibri" pitchFamily="34" charset="0"/>
                <a:cs typeface="Arial" charset="0"/>
              </a:rPr>
              <a:t>240 Vocabulary Words 6</a:t>
            </a:r>
            <a:r>
              <a:rPr lang="en-US" b="1" i="1" baseline="30000">
                <a:latin typeface="Calibri" pitchFamily="34" charset="0"/>
                <a:cs typeface="Arial" charset="0"/>
              </a:rPr>
              <a:t>th</a:t>
            </a:r>
            <a:r>
              <a:rPr lang="en-US" b="1" i="1">
                <a:latin typeface="Calibri" pitchFamily="34" charset="0"/>
                <a:cs typeface="Arial" charset="0"/>
              </a:rPr>
              <a:t> Grade Kids Need to Know</a:t>
            </a:r>
            <a:r>
              <a:rPr lang="en-US" b="1">
                <a:latin typeface="Calibri" pitchFamily="34" charset="0"/>
                <a:cs typeface="Arial" charset="0"/>
              </a:rPr>
              <a:t> </a:t>
            </a:r>
            <a:r>
              <a:rPr lang="en-US">
                <a:latin typeface="Calibri" pitchFamily="34" charset="0"/>
                <a:cs typeface="Arial" charset="0"/>
              </a:rPr>
              <a:t>by Linda Beach (2003). New York: (Gr. 4-6). Contains exercises for learning synonyms, antonyms, homonyms,  Greek &amp; Latin roots, etc. Also books for 5</a:t>
            </a:r>
            <a:r>
              <a:rPr lang="en-US" baseline="30000">
                <a:latin typeface="Calibri" pitchFamily="34" charset="0"/>
                <a:cs typeface="Arial" charset="0"/>
              </a:rPr>
              <a:t>th</a:t>
            </a:r>
            <a:r>
              <a:rPr lang="en-US">
                <a:latin typeface="Calibri" pitchFamily="34" charset="0"/>
                <a:cs typeface="Arial" charset="0"/>
              </a:rPr>
              <a:t>, 4</a:t>
            </a:r>
            <a:r>
              <a:rPr lang="en-US" baseline="30000">
                <a:latin typeface="Calibri" pitchFamily="34" charset="0"/>
                <a:cs typeface="Arial" charset="0"/>
              </a:rPr>
              <a:t>th</a:t>
            </a:r>
            <a:r>
              <a:rPr lang="en-US">
                <a:latin typeface="Calibri" pitchFamily="34" charset="0"/>
                <a:cs typeface="Arial" charset="0"/>
              </a:rPr>
              <a:t> and 3</a:t>
            </a:r>
            <a:r>
              <a:rPr lang="en-US" baseline="30000">
                <a:latin typeface="Calibri" pitchFamily="34" charset="0"/>
                <a:cs typeface="Arial" charset="0"/>
              </a:rPr>
              <a:t>rd</a:t>
            </a:r>
            <a:r>
              <a:rPr lang="en-US">
                <a:latin typeface="Calibri" pitchFamily="34" charset="0"/>
                <a:cs typeface="Arial" charset="0"/>
              </a:rPr>
              <a:t> grades.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idioms"/>
          <p:cNvPicPr>
            <a:picLocks noGrp="1" noChangeAspect="1" noChangeArrowheads="1"/>
          </p:cNvPicPr>
          <p:nvPr>
            <p:ph idx="1"/>
          </p:nvPr>
        </p:nvPicPr>
        <p:blipFill>
          <a:blip r:embed="rId2"/>
          <a:srcRect/>
          <a:stretch>
            <a:fillRect/>
          </a:stretch>
        </p:blipFill>
        <p:spPr>
          <a:xfrm>
            <a:off x="609600" y="304800"/>
            <a:ext cx="1066800" cy="1295400"/>
          </a:xfrm>
          <a:noFill/>
        </p:spPr>
      </p:pic>
      <p:sp>
        <p:nvSpPr>
          <p:cNvPr id="7171" name="Rectangle 8"/>
          <p:cNvSpPr>
            <a:spLocks noChangeArrowheads="1"/>
          </p:cNvSpPr>
          <p:nvPr/>
        </p:nvSpPr>
        <p:spPr bwMode="auto">
          <a:xfrm>
            <a:off x="2133600" y="4953000"/>
            <a:ext cx="6629400" cy="923925"/>
          </a:xfrm>
          <a:prstGeom prst="rect">
            <a:avLst/>
          </a:prstGeom>
          <a:noFill/>
          <a:ln w="9525">
            <a:noFill/>
            <a:miter lim="800000"/>
            <a:headEnd/>
            <a:tailEnd/>
          </a:ln>
        </p:spPr>
        <p:txBody>
          <a:bodyPr>
            <a:spAutoFit/>
          </a:bodyPr>
          <a:lstStyle/>
          <a:p>
            <a:r>
              <a:rPr lang="en-US" b="1" i="1">
                <a:latin typeface="Calibri" pitchFamily="34" charset="0"/>
                <a:cs typeface="Arial" charset="0"/>
              </a:rPr>
              <a:t>Eat Your Words: A Fascinating Look at the Language of Food</a:t>
            </a:r>
            <a:r>
              <a:rPr lang="en-US" b="1">
                <a:latin typeface="Calibri" pitchFamily="34" charset="0"/>
                <a:cs typeface="Arial" charset="0"/>
              </a:rPr>
              <a:t> </a:t>
            </a:r>
            <a:r>
              <a:rPr lang="en-US">
                <a:latin typeface="Calibri" pitchFamily="34" charset="0"/>
                <a:cs typeface="Arial" charset="0"/>
              </a:rPr>
              <a:t> by C.F. Jones (1999). New York: Delacourte (Gr. 4-9). Fascinating, historical, and funny stories about the origins of the language of food.</a:t>
            </a:r>
            <a:r>
              <a:rPr lang="en-US">
                <a:latin typeface="Calibri" pitchFamily="34" charset="0"/>
              </a:rPr>
              <a:t> </a:t>
            </a:r>
          </a:p>
        </p:txBody>
      </p:sp>
      <p:sp>
        <p:nvSpPr>
          <p:cNvPr id="7172" name="Rectangle 11"/>
          <p:cNvSpPr>
            <a:spLocks noChangeArrowheads="1"/>
          </p:cNvSpPr>
          <p:nvPr/>
        </p:nvSpPr>
        <p:spPr bwMode="auto">
          <a:xfrm>
            <a:off x="1905000" y="3124200"/>
            <a:ext cx="6629400" cy="1477963"/>
          </a:xfrm>
          <a:prstGeom prst="rect">
            <a:avLst/>
          </a:prstGeom>
          <a:noFill/>
          <a:ln w="9525">
            <a:noFill/>
            <a:miter lim="800000"/>
            <a:headEnd/>
            <a:tailEnd/>
          </a:ln>
        </p:spPr>
        <p:txBody>
          <a:bodyPr>
            <a:spAutoFit/>
          </a:bodyPr>
          <a:lstStyle/>
          <a:p>
            <a:r>
              <a:rPr lang="en-US" b="1" i="1">
                <a:latin typeface="Calibri" pitchFamily="34" charset="0"/>
                <a:cs typeface="Times New Roman" pitchFamily="18" charset="0"/>
              </a:rPr>
              <a:t>A Series of Unfortunate Events </a:t>
            </a:r>
            <a:r>
              <a:rPr lang="en-US">
                <a:latin typeface="Calibri" pitchFamily="34" charset="0"/>
                <a:cs typeface="Times New Roman" pitchFamily="18" charset="0"/>
              </a:rPr>
              <a:t>by Lemony Snicket (series, 1999-). New York: Harper Trophy (G r. 4-9). Funny stories about </a:t>
            </a:r>
            <a:r>
              <a:rPr lang="en-US">
                <a:latin typeface="Calibri" pitchFamily="34" charset="0"/>
                <a:cs typeface="Arial" charset="0"/>
              </a:rPr>
              <a:t>the unlucky adventures of three orphaned children that include colorful and sophisticated words and their definitions and bleak events where things never turn out as you'd hope.</a:t>
            </a:r>
            <a:r>
              <a:rPr lang="en-US" b="1">
                <a:latin typeface="Calibri" pitchFamily="34" charset="0"/>
                <a:cs typeface="Arial" charset="0"/>
              </a:rPr>
              <a:t> </a:t>
            </a:r>
          </a:p>
        </p:txBody>
      </p:sp>
      <p:sp>
        <p:nvSpPr>
          <p:cNvPr id="7173" name="Rectangle 5"/>
          <p:cNvSpPr>
            <a:spLocks noChangeArrowheads="1"/>
          </p:cNvSpPr>
          <p:nvPr/>
        </p:nvSpPr>
        <p:spPr bwMode="auto">
          <a:xfrm>
            <a:off x="1905000" y="457200"/>
            <a:ext cx="6629400" cy="923925"/>
          </a:xfrm>
          <a:prstGeom prst="rect">
            <a:avLst/>
          </a:prstGeom>
          <a:noFill/>
          <a:ln w="9525">
            <a:noFill/>
            <a:miter lim="800000"/>
            <a:headEnd/>
            <a:tailEnd/>
          </a:ln>
        </p:spPr>
        <p:txBody>
          <a:bodyPr>
            <a:spAutoFit/>
          </a:bodyPr>
          <a:lstStyle/>
          <a:p>
            <a:r>
              <a:rPr lang="en-US" b="1" i="1">
                <a:latin typeface="Calibri" pitchFamily="34" charset="0"/>
                <a:cs typeface="Arial" charset="0"/>
              </a:rPr>
              <a:t>Scholastic Dictionary of Idioms </a:t>
            </a:r>
            <a:r>
              <a:rPr lang="en-US">
                <a:latin typeface="Calibri" pitchFamily="34" charset="0"/>
                <a:cs typeface="Arial" charset="0"/>
              </a:rPr>
              <a:t>by Marvin Terban (1998). New York: Scholastic (Gr. 3-9). A collection of common idioms with their literal and figurative definitions and illustrations.</a:t>
            </a:r>
            <a:r>
              <a:rPr lang="en-US">
                <a:latin typeface="Calibri" pitchFamily="34" charset="0"/>
              </a:rPr>
              <a:t> </a:t>
            </a:r>
          </a:p>
        </p:txBody>
      </p:sp>
      <p:pic>
        <p:nvPicPr>
          <p:cNvPr id="7174" name="Picture 12" descr="Product Details">
            <a:hlinkClick r:id="rId3"/>
          </p:cNvPr>
          <p:cNvPicPr>
            <a:picLocks noChangeAspect="1" noChangeArrowheads="1"/>
          </p:cNvPicPr>
          <p:nvPr/>
        </p:nvPicPr>
        <p:blipFill>
          <a:blip r:embed="rId4"/>
          <a:srcRect/>
          <a:stretch>
            <a:fillRect/>
          </a:stretch>
        </p:blipFill>
        <p:spPr bwMode="auto">
          <a:xfrm>
            <a:off x="304800" y="1752600"/>
            <a:ext cx="1524000" cy="1295400"/>
          </a:xfrm>
          <a:prstGeom prst="rect">
            <a:avLst/>
          </a:prstGeom>
          <a:noFill/>
          <a:ln w="9525">
            <a:noFill/>
            <a:miter lim="800000"/>
            <a:headEnd/>
            <a:tailEnd/>
          </a:ln>
        </p:spPr>
      </p:pic>
      <p:sp>
        <p:nvSpPr>
          <p:cNvPr id="7175" name="Rectangle 14"/>
          <p:cNvSpPr>
            <a:spLocks noChangeArrowheads="1"/>
          </p:cNvSpPr>
          <p:nvPr/>
        </p:nvSpPr>
        <p:spPr bwMode="auto">
          <a:xfrm>
            <a:off x="1905000" y="1828800"/>
            <a:ext cx="6553200" cy="1200150"/>
          </a:xfrm>
          <a:prstGeom prst="rect">
            <a:avLst/>
          </a:prstGeom>
          <a:noFill/>
          <a:ln w="9525">
            <a:noFill/>
            <a:miter lim="800000"/>
            <a:headEnd/>
            <a:tailEnd/>
          </a:ln>
        </p:spPr>
        <p:txBody>
          <a:bodyPr>
            <a:spAutoFit/>
          </a:bodyPr>
          <a:lstStyle/>
          <a:p>
            <a:r>
              <a:rPr lang="en-US" b="1" i="1">
                <a:latin typeface="Calibri" pitchFamily="34" charset="0"/>
                <a:cs typeface="Arial" charset="0"/>
              </a:rPr>
              <a:t>Rules </a:t>
            </a:r>
            <a:r>
              <a:rPr lang="en-US">
                <a:latin typeface="Calibri" pitchFamily="34" charset="0"/>
                <a:cs typeface="Arial" charset="0"/>
              </a:rPr>
              <a:t>by Cynthia Lord (2006). New York: Scholastic (Gr. 3-9). A girl with an autistic brother goes to therapy with him and meets a boy with a speech handicap. She writes  rules for her brother and word cards for the boy who cannot talk.</a:t>
            </a:r>
            <a:endParaRPr lang="en-US">
              <a:latin typeface="Calibri" pitchFamily="34" charset="0"/>
            </a:endParaRPr>
          </a:p>
        </p:txBody>
      </p:sp>
      <p:pic>
        <p:nvPicPr>
          <p:cNvPr id="7176" name="Picture 8" descr="eatyourwords"/>
          <p:cNvPicPr>
            <a:picLocks noChangeAspect="1" noChangeArrowheads="1"/>
          </p:cNvPicPr>
          <p:nvPr/>
        </p:nvPicPr>
        <p:blipFill>
          <a:blip r:embed="rId5"/>
          <a:srcRect/>
          <a:stretch>
            <a:fillRect/>
          </a:stretch>
        </p:blipFill>
        <p:spPr bwMode="auto">
          <a:xfrm>
            <a:off x="381000" y="4876800"/>
            <a:ext cx="1452563" cy="1066800"/>
          </a:xfrm>
          <a:prstGeom prst="rect">
            <a:avLst/>
          </a:prstGeom>
          <a:noFill/>
          <a:ln w="9525">
            <a:noFill/>
            <a:miter lim="800000"/>
            <a:headEnd/>
            <a:tailEnd/>
          </a:ln>
        </p:spPr>
      </p:pic>
      <p:pic>
        <p:nvPicPr>
          <p:cNvPr id="7177" name="Picture 4" descr="events"/>
          <p:cNvPicPr>
            <a:picLocks noChangeAspect="1" noChangeArrowheads="1"/>
          </p:cNvPicPr>
          <p:nvPr/>
        </p:nvPicPr>
        <p:blipFill>
          <a:blip r:embed="rId6"/>
          <a:srcRect/>
          <a:stretch>
            <a:fillRect/>
          </a:stretch>
        </p:blipFill>
        <p:spPr bwMode="auto">
          <a:xfrm>
            <a:off x="381000" y="3276600"/>
            <a:ext cx="1295400" cy="1066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Vocab pictures\kbromleylarge.jpg"/>
          <p:cNvPicPr>
            <a:picLocks noChangeAspect="1" noChangeArrowheads="1"/>
          </p:cNvPicPr>
          <p:nvPr/>
        </p:nvPicPr>
        <p:blipFill>
          <a:blip r:embed="rId2" cstate="print"/>
          <a:srcRect/>
          <a:stretch>
            <a:fillRect/>
          </a:stretch>
        </p:blipFill>
        <p:spPr bwMode="auto">
          <a:xfrm>
            <a:off x="2133600" y="233363"/>
            <a:ext cx="5119688" cy="66246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1035</Words>
  <Application>Microsoft Office PowerPoint</Application>
  <PresentationFormat>On-screen Show (4:3)</PresentationFormat>
  <Paragraphs>63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“Favorite Titles for Creating Word Detectives and Stretching Vocabulary” </vt:lpstr>
      <vt:lpstr>Slide 2</vt:lpstr>
      <vt:lpstr>Slide 3</vt:lpstr>
      <vt:lpstr>Slide 4</vt:lpstr>
      <vt:lpstr>Slide 5</vt:lpstr>
      <vt:lpstr>Slide 6</vt:lpstr>
      <vt:lpstr>Slide 7</vt:lpstr>
    </vt:vector>
  </TitlesOfParts>
  <Company>Binghamton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“Favorite Titles for Creating Word Detectives and Stretching Vocabulary” </dc:title>
  <dc:creator>Bromley, Karen</dc:creator>
  <cp:lastModifiedBy>D-620</cp:lastModifiedBy>
  <cp:revision>21</cp:revision>
  <dcterms:created xsi:type="dcterms:W3CDTF">2010-04-09T18:18:24Z</dcterms:created>
  <dcterms:modified xsi:type="dcterms:W3CDTF">2011-07-15T02:11:02Z</dcterms:modified>
</cp:coreProperties>
</file>