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CBE0CF-E767-4045-AA3A-9478B295DE8B}" type="datetimeFigureOut">
              <a:rPr lang="en-US" smtClean="0"/>
              <a:pPr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FD562A-4ACC-42EA-B90D-FAA9D5D68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b.org/surf/intart.htm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kids.niehs.nih.gov/music.htm" TargetMode="External"/><Relationship Id="rId7" Type="http://schemas.openxmlformats.org/officeDocument/2006/relationships/hyperlink" Target="http://mrsjonesroom.com/songs/alphlist.html" TargetMode="External"/><Relationship Id="rId12" Type="http://schemas.openxmlformats.org/officeDocument/2006/relationships/hyperlink" Target="http://library.thinkquest.org/4116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llieedge.com/movie_nononsense.htm" TargetMode="External"/><Relationship Id="rId11" Type="http://schemas.openxmlformats.org/officeDocument/2006/relationships/image" Target="../media/image31.wmf"/><Relationship Id="rId5" Type="http://schemas.openxmlformats.org/officeDocument/2006/relationships/hyperlink" Target="http://www.scienceinschool.org/2007/issue5/music" TargetMode="External"/><Relationship Id="rId15" Type="http://schemas.openxmlformats.org/officeDocument/2006/relationships/hyperlink" Target="http://www.artinaction.org/webpage/curriculum" TargetMode="External"/><Relationship Id="rId10" Type="http://schemas.openxmlformats.org/officeDocument/2006/relationships/hyperlink" Target="http://www.educationworld.com/a_curr/curr146.shtml" TargetMode="External"/><Relationship Id="rId4" Type="http://schemas.openxmlformats.org/officeDocument/2006/relationships/hyperlink" Target="http://www.classicsforkids.com/teachers/" TargetMode="External"/><Relationship Id="rId9" Type="http://schemas.openxmlformats.org/officeDocument/2006/relationships/image" Target="../media/image30.wmf"/><Relationship Id="rId14" Type="http://schemas.openxmlformats.org/officeDocument/2006/relationships/hyperlink" Target="http://www.carolhurst.com/subjects/time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softpedia.com/news/10-Thing-You-Did-Not-Know-About-Croaking-67126.shtml" TargetMode="External"/><Relationship Id="rId3" Type="http://schemas.openxmlformats.org/officeDocument/2006/relationships/image" Target="../media/image33.wmf"/><Relationship Id="rId7" Type="http://schemas.openxmlformats.org/officeDocument/2006/relationships/image" Target="../media/image35.png"/><Relationship Id="rId2" Type="http://schemas.openxmlformats.org/officeDocument/2006/relationships/hyperlink" Target="http://www.utc.edu/Administration/DepartmentalHonors/PoffL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owitall.org/swampstories/index.cfm" TargetMode="External"/><Relationship Id="rId5" Type="http://schemas.openxmlformats.org/officeDocument/2006/relationships/hyperlink" Target="http://www.aaamath.com/B/g62b_fx1.htm" TargetMode="External"/><Relationship Id="rId10" Type="http://schemas.openxmlformats.org/officeDocument/2006/relationships/hyperlink" Target="http://kozmicdreams.com/Teaching/Level%201/Graphite/symmetrical%20frog.jpg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ssonsense.com/info/integrating-language-arts.html" TargetMode="External"/><Relationship Id="rId3" Type="http://schemas.openxmlformats.org/officeDocument/2006/relationships/hyperlink" Target="http://www.youtube.com/watch?v=vhxqBFm7WJw&amp;feature=related" TargetMode="External"/><Relationship Id="rId7" Type="http://schemas.openxmlformats.org/officeDocument/2006/relationships/hyperlink" Target="http://www.learner.org/resources/series199.html?pop=yes&amp;pid=2124" TargetMode="External"/><Relationship Id="rId2" Type="http://schemas.openxmlformats.org/officeDocument/2006/relationships/hyperlink" Target="http://www.youtube.com/watch?v=AlLKvHlJS50&amp;feature=relate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utopia.org/arts-opening-minds-integration-video" TargetMode="External"/><Relationship Id="rId11" Type="http://schemas.openxmlformats.org/officeDocument/2006/relationships/hyperlink" Target="http://www.mcc.cc.ms.us/techprep/lessons.htm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sedl.org/afterschool/toolkits/arts/pr_integrating.html" TargetMode="External"/><Relationship Id="rId4" Type="http://schemas.openxmlformats.org/officeDocument/2006/relationships/hyperlink" Target="http://www.esiponline.org/classroom/foundations/reading/readalouds.html" TargetMode="External"/><Relationship Id="rId9" Type="http://schemas.openxmlformats.org/officeDocument/2006/relationships/hyperlink" Target="http://www.artseveryday.org/CulturalOrg/detail.aspx?id=1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zone.net/~mwestern/stuff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hyperlink" Target="http://www.ala.org/ala/aboutala/offices/publishing/booklinks/resources/Read-aloud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u.edu/faculty/lundd/readingsite/readingresources/LiteracyCurricula/index.html" TargetMode="External"/><Relationship Id="rId5" Type="http://schemas.openxmlformats.org/officeDocument/2006/relationships/hyperlink" Target="http://www.memfox.net/ten-read-aloud-commandments.html" TargetMode="Externa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hPSl3j0gE4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youtube.com/watch?v=Xtk_bqkfey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ontiernet.net/~imaging/play_a_piano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://www.inventionatplay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yndislearning.weebly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B_v2uc38Mg&amp;feature=related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youtube.com/watch?v=5f3u2-NCF-s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86200"/>
            <a:ext cx="6172200" cy="1894362"/>
          </a:xfrm>
        </p:spPr>
        <p:txBody>
          <a:bodyPr/>
          <a:lstStyle/>
          <a:p>
            <a:r>
              <a:rPr lang="en-US" dirty="0" smtClean="0"/>
              <a:t>Arts across the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791200"/>
            <a:ext cx="6172200" cy="583722"/>
          </a:xfrm>
        </p:spPr>
        <p:txBody>
          <a:bodyPr/>
          <a:lstStyle/>
          <a:p>
            <a:r>
              <a:rPr lang="en-US" dirty="0" smtClean="0"/>
              <a:t>Presented by: Cynthia Summers</a:t>
            </a:r>
            <a:endParaRPr lang="en-US" dirty="0"/>
          </a:p>
        </p:txBody>
      </p:sp>
      <p:pic>
        <p:nvPicPr>
          <p:cNvPr id="2050" name="Picture 2" descr="C:\Documents and Settings\User\Local Settings\Temporary Internet Files\Content.IE5\P4R48QY0\MC90006028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2358852" cy="1905000"/>
          </a:xfrm>
          <a:prstGeom prst="rect">
            <a:avLst/>
          </a:prstGeom>
          <a:noFill/>
        </p:spPr>
      </p:pic>
      <p:pic>
        <p:nvPicPr>
          <p:cNvPr id="5" name="Picture 2" descr="C:\Documents and Settings\User\Local Settings\Temporary Internet Files\Content.IE5\4AP712SE\MC90007876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2983329" cy="244741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Local Settings\Temporary Internet Files\Content.IE5\O25MF4S0\MC90004874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600"/>
            <a:ext cx="1757477" cy="181508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Local Settings\Temporary Internet Files\Content.IE5\8JAY7163\MC90019912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352800"/>
            <a:ext cx="1908772" cy="175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Local Settings\Temporary Internet Files\Content.IE5\E47HNVD9\MC90043265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1371600" cy="137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685800"/>
            <a:ext cx="3958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http://kids.niehs.nih.gov/music.htm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143000"/>
            <a:ext cx="4495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http://www.classicsforkids.com/teachers/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http://www.scienceinschool.org/2007/issue5/music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http://www.nellieedge.com/movie_nononsense.htm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http://mrsjonesroom.com/songs/alphlist.html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http://www.ecb.org/surf/intart.htm#high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User\Local Settings\Temporary Internet Files\Content.IE5\XIEEUC7S\MC900090534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0"/>
            <a:ext cx="805759" cy="7335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048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http://www.educationworld.com/a_curr/curr146.shtml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Documents and Settings\User\Local Settings\Temporary Internet Files\Content.IE5\VFLRWJIE\MC900446248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3200400"/>
            <a:ext cx="552683" cy="560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67200" y="3200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2"/>
              </a:rPr>
              <a:t>http://library.thinkquest.org/4116/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Documents and Settings\User\Local Settings\Temporary Internet Files\Content.IE5\4AP712SE\MP900314035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724400"/>
            <a:ext cx="990600" cy="8535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4191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4"/>
              </a:rPr>
              <a:t>http://www.carolhurst.com/subjects/time.html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5"/>
              </a:rPr>
              <a:t>http://www.artinaction.org/webpage/curriculum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Integrating Picture Story Books into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Algebra 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 and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Geometry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  classrooms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http://www.utc.edu/Administration/DepartmentalHonors/PoffL.pdf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P4R48QY0\MC9000843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648200"/>
            <a:ext cx="1192794" cy="12579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If You Hopped Like a Frog, by David Schwartz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76400"/>
            <a:ext cx="971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33528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By setting up a proportion: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http://www.aaamath.com/B/g62b_fx1.htm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Length of human body = Length of frog body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Length of human leap  = Length of frog leap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As the lesson continues, students are required to set up their own proportions in order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 justify other of Schwartz’s assertions.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9436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http://www.knowitall.org/swampstories/index.cfm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5486400"/>
            <a:ext cx="1981200" cy="5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48400" y="0"/>
            <a:ext cx="2667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b="1" dirty="0" smtClean="0"/>
              <a:t>Language Connection:</a:t>
            </a:r>
          </a:p>
          <a:p>
            <a:r>
              <a:rPr lang="en-US" sz="1400" dirty="0" smtClean="0"/>
              <a:t>I have eyes like a hawk! </a:t>
            </a:r>
          </a:p>
          <a:p>
            <a:r>
              <a:rPr lang="en-US" sz="1400" dirty="0" smtClean="0"/>
              <a:t>I have a nose like a hound dog! </a:t>
            </a:r>
          </a:p>
          <a:p>
            <a:r>
              <a:rPr lang="en-US" sz="1400" dirty="0" smtClean="0"/>
              <a:t>He eats like a pig! </a:t>
            </a:r>
          </a:p>
          <a:p>
            <a:r>
              <a:rPr lang="en-US" sz="1400" dirty="0" smtClean="0"/>
              <a:t>He runs like a tiger! </a:t>
            </a:r>
          </a:p>
          <a:p>
            <a:r>
              <a:rPr lang="en-US" sz="1400" dirty="0" smtClean="0"/>
              <a:t>Have you ever used any of these phrases? What do you think the person was saying? </a:t>
            </a:r>
            <a:r>
              <a:rPr lang="en-US" sz="1400" i="1" dirty="0" smtClean="0"/>
              <a:t>( They all are comparing a human to an animal .) </a:t>
            </a:r>
            <a:r>
              <a:rPr lang="en-US" sz="1400" dirty="0" smtClean="0"/>
              <a:t>What is a comparison? </a:t>
            </a:r>
            <a:r>
              <a:rPr lang="en-US" sz="1400" i="1" dirty="0" smtClean="0"/>
              <a:t>( Looking at this to find similarities and differences ) </a:t>
            </a:r>
            <a:r>
              <a:rPr lang="en-US" sz="1400" dirty="0" smtClean="0"/>
              <a:t>Why do we compare? Let's take a closer look with a story.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37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1371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94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Soc. Studies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42672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http://news.softpedia.com/news/10-Thing-You-Did-Not-Know-About-Croaking-67126.shtml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2054" name="Picture 6" descr="C:\Documents and Settings\User\Local Settings\Temporary Internet Files\Content.IE5\4AP712SE\MC900030561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657600"/>
            <a:ext cx="373709" cy="65151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4800" y="63963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10"/>
              </a:rPr>
              <a:t>http://kozmicdreams.com/Teaching/Level%201/Graphite/symmetrical%20frog.jpg</a:t>
            </a:r>
            <a:endParaRPr lang="en-US" sz="1200" dirty="0" smtClean="0"/>
          </a:p>
          <a:p>
            <a:r>
              <a:rPr lang="en-US" sz="1200" b="1" dirty="0" smtClean="0"/>
              <a:t>Art</a:t>
            </a:r>
            <a:endParaRPr lang="en-US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Integrated Learning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http://www.youtube.com/watch?v=AlLKvHlJS50&amp;feature=related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http://www.youtube.com/watch?v=vhxqBFm7WJw&amp;feature=related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http://www.esiponline.org/classroom/foundations/reading/readalouds.html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5181600"/>
            <a:ext cx="4666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Reasons for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Readalouds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219200"/>
            <a:ext cx="2762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191000" y="2133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http://www.edutopia.org/arts-opening-minds-integration-video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2819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http://www.learner.org/resources/series199.html?pop=yes&amp;pid=2124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228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http://www.lessonsense.com/info/integrating-language-arts.html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http://www.artseveryday.org/CulturalOrg/detail.aspx?id=182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44958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10"/>
              </a:rPr>
              <a:t>http://www.sedl.org/afterschool/toolkits/arts/pr_integrating.html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48006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http://www.mcc.cc.ms.us/techprep/lessons.htm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7693"/>
            <a:ext cx="81534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When skills teaching and content are </a:t>
            </a:r>
            <a:r>
              <a:rPr lang="en-US" b="1" i="1" dirty="0" smtClean="0">
                <a:solidFill>
                  <a:schemeClr val="accent4"/>
                </a:solidFill>
              </a:rPr>
              <a:t>tightly coupled with stories and activities</a:t>
            </a:r>
            <a:r>
              <a:rPr lang="en-US" b="1" dirty="0" smtClean="0">
                <a:solidFill>
                  <a:schemeClr val="accent4"/>
                </a:solidFill>
              </a:rPr>
              <a:t>, the skills that are taught build a web of connections for retention.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 teacher's chain of reasoning is : 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*What concepts can I teach and connect?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*What activities and assignments will the students be doing?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*What skills will students need to carry out the activities and assignments?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*An instructional sequence is then generated to help students develop the selected skills, with an eye toward improving their performance in the content learning activity.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*What other stories might connect and build onto the new learning? 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  <a:hlinkClick r:id="rId2"/>
              </a:rPr>
              <a:t>http://www.edzone.net/~mwestern/stuff.html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endParaRPr lang="en-US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Read-Aloud Books…and the Routines and Reasons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You Read to Me, I’ll Read to You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by Mary Ann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Hoberman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Monster at the End of this Book</a:t>
            </a:r>
          </a:p>
          <a:p>
            <a:r>
              <a:rPr lang="en-US" dirty="0" smtClean="0"/>
              <a:t>by Sesame Street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3674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http://www.ala.org/ala/aboutala/offices/publishing/booklinks/resources/Read-alouds.pdf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Red ABC Songbook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Local Settings\Temporary Internet Files\Content.IE5\Q2P1ZXQ0\MC90043153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066800"/>
            <a:ext cx="1041270" cy="11428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7000" y="259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“If You Really Love to Read….”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Documents and Settings\User\Local Settings\Temporary Internet Files\Content.IE5\8JAY7163\MC90029067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86000"/>
            <a:ext cx="1371600" cy="8033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19800" y="5380672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http://www.memfox.net/ten-read-aloud-commandments.html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4495800"/>
            <a:ext cx="7315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“Ten To-Dos for Successful Read </a:t>
            </a:r>
            <a:r>
              <a:rPr lang="en-US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Alouds</a:t>
            </a:r>
            <a:r>
              <a:rPr lang="en-US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6"/>
              </a:rPr>
              <a:t>http://www.suu.edu/faculty/lundd/readingsite/readingresources/LiteracyCurricula/index.html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5" name="Picture 3" descr="C:\Documents and Settings\User\Local Settings\Temporary Internet Files\Content.IE5\Z052CD2V\MC90023290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914400"/>
            <a:ext cx="983810" cy="18559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90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Naughty Word Monster!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Favorite Read-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Alouds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&amp; Activities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Great Fuzz Frenzy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by: Janet Stevens and Susan Stevens </a:t>
            </a:r>
            <a:r>
              <a:rPr lang="en-US" sz="1600" dirty="0" err="1" smtClean="0">
                <a:solidFill>
                  <a:srgbClr val="C00000"/>
                </a:solidFill>
              </a:rPr>
              <a:t>Crummel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0"/>
            <a:ext cx="190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" y="2057400"/>
            <a:ext cx="441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Art &amp; Writing Activity: </a:t>
            </a:r>
            <a:r>
              <a:rPr lang="en-US" sz="1400" dirty="0" smtClean="0"/>
              <a:t>What would you make with the fuzz?</a:t>
            </a:r>
          </a:p>
          <a:p>
            <a:r>
              <a:rPr lang="en-US" sz="1400" b="1" dirty="0" smtClean="0"/>
              <a:t>Building Concepts: </a:t>
            </a:r>
            <a:r>
              <a:rPr lang="en-US" sz="1400" dirty="0" smtClean="0"/>
              <a:t>Use marbles and blocks to construct replicas</a:t>
            </a:r>
          </a:p>
          <a:p>
            <a:r>
              <a:rPr lang="en-US" sz="1400" b="1" dirty="0" smtClean="0"/>
              <a:t>Music: </a:t>
            </a:r>
            <a:r>
              <a:rPr lang="en-US" sz="1400" dirty="0" smtClean="0"/>
              <a:t>Down the scale</a:t>
            </a:r>
          </a:p>
          <a:p>
            <a:r>
              <a:rPr lang="en-US" sz="1400" b="1" dirty="0" smtClean="0"/>
              <a:t>Drama: </a:t>
            </a:r>
            <a:r>
              <a:rPr lang="en-US" sz="1400" dirty="0" smtClean="0"/>
              <a:t>Act out the story</a:t>
            </a:r>
          </a:p>
          <a:p>
            <a:r>
              <a:rPr lang="en-US" sz="1400" b="1" dirty="0" smtClean="0"/>
              <a:t>Words: </a:t>
            </a:r>
            <a:r>
              <a:rPr lang="en-US" sz="1400" dirty="0" smtClean="0"/>
              <a:t>Explore word descriptions</a:t>
            </a:r>
          </a:p>
          <a:p>
            <a:r>
              <a:rPr lang="en-US" sz="1400" b="1" dirty="0" smtClean="0"/>
              <a:t>Math: </a:t>
            </a:r>
            <a:r>
              <a:rPr lang="en-US" sz="1400" dirty="0" smtClean="0"/>
              <a:t>Measuring time or length of falling objects</a:t>
            </a:r>
            <a:endParaRPr lang="en-US" sz="1400" b="1" dirty="0" smtClean="0"/>
          </a:p>
          <a:p>
            <a:r>
              <a:rPr lang="en-US" sz="1400" b="1" dirty="0" smtClean="0"/>
              <a:t>Science: </a:t>
            </a:r>
            <a:r>
              <a:rPr lang="en-US" sz="1400" dirty="0" smtClean="0"/>
              <a:t>Down the river or gravity</a:t>
            </a:r>
          </a:p>
          <a:p>
            <a:endParaRPr lang="en-US" sz="1400" b="1" dirty="0" smtClean="0"/>
          </a:p>
          <a:p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550293" cy="7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219200"/>
            <a:ext cx="733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105400"/>
            <a:ext cx="2381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43434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http://www.frontiernet.net/~imaging/play_a_piano.html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105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/>
              </a:rPr>
              <a:t>http://www.youtube.com/watch?v=Xtk_bqkfeyE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63880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8"/>
              </a:rPr>
              <a:t>http://www.youtube.com/watch?v=ghPSl3j0gE4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05400" y="914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http://www.inventionatplay.org/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yndi\Local Settings\Temporary Internet Files\Content.IE5\03RR9GYV\MC90023267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09600"/>
            <a:ext cx="2501774" cy="155266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2895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Royal Books With Regal Applications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4038600"/>
            <a:ext cx="3756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http://cyndislearning.weebly.com/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Goodwil\My Documents\My Pictures\2009-01 (Jan)\100_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All Users\Documents\My Pictures\Sample Pictures\100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260956" cy="25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Program Files\Microsoft Office\Clipart\standard\stddir2\EN0067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419600"/>
            <a:ext cx="21013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Program Files\Microsoft Office\Clipart\standard\stddir1\BD05199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572000"/>
            <a:ext cx="2436813" cy="207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33600" y="3581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Visualizing is like having a motion picture in your mind.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3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Tools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C:\Documents and Settings\User\Local Settings\Temporary Internet Files\Content.IE5\PWMVR7KV\MC90034911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447800"/>
            <a:ext cx="1733702" cy="182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Props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and  Puppets….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User\Local Settings\Temporary Internet Files\Content.IE5\XIEEUC7S\MC90028219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2707965" cy="1371600"/>
          </a:xfrm>
          <a:prstGeom prst="rect">
            <a:avLst/>
          </a:prstGeom>
          <a:noFill/>
        </p:spPr>
      </p:pic>
      <p:pic>
        <p:nvPicPr>
          <p:cNvPr id="6147" name="Picture 3" descr="C:\Documents and Settings\User\Local Settings\Temporary Internet Files\Content.IE5\P4R48QY0\MC90009609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029200"/>
            <a:ext cx="1148053" cy="117846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Local Settings\Temporary Internet Files\Content.IE5\H1SSZQN2\MC90028044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2652665" cy="2307125"/>
          </a:xfrm>
          <a:prstGeom prst="rect">
            <a:avLst/>
          </a:prstGeom>
          <a:noFill/>
        </p:spPr>
      </p:pic>
      <p:pic>
        <p:nvPicPr>
          <p:cNvPr id="6150" name="Picture 6" descr="C:\Documents and Settings\User\Local Settings\Temporary Internet Files\Content.IE5\E47HNVD9\MC90005916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057400"/>
            <a:ext cx="1490472" cy="1803197"/>
          </a:xfrm>
          <a:prstGeom prst="rect">
            <a:avLst/>
          </a:prstGeom>
          <a:noFill/>
        </p:spPr>
      </p:pic>
      <p:pic>
        <p:nvPicPr>
          <p:cNvPr id="6151" name="Picture 7" descr="C:\Documents and Settings\User\Local Settings\Temporary Internet Files\Content.IE5\Q2P1ZXQ0\MC90009761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124200"/>
            <a:ext cx="1581912" cy="1811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3048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“Just reading a book doesn’t always make things stay in your  head, but when you do a skit or make up a song verse, you remember the book.”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Arts &amp; Crafts…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http://www.youtube.com/watch?v=2B_v2uc38Mg&amp;feature=related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http://www.youtube.com/watch?v=5f3u2-NCF-s&amp;feature=related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9050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660</TotalTime>
  <Words>582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Arts across the curriculum</vt:lpstr>
      <vt:lpstr>Integrated Learning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D-620</dc:creator>
  <cp:lastModifiedBy>D-620</cp:lastModifiedBy>
  <cp:revision>76</cp:revision>
  <dcterms:created xsi:type="dcterms:W3CDTF">2011-07-13T18:46:51Z</dcterms:created>
  <dcterms:modified xsi:type="dcterms:W3CDTF">2011-07-14T22:22:42Z</dcterms:modified>
</cp:coreProperties>
</file>